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70.jpg" ContentType="image/jpg"/>
  <Override PartName="/ppt/media/image74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30" r:id="rId3"/>
    <p:sldId id="331" r:id="rId4"/>
    <p:sldId id="332" r:id="rId5"/>
    <p:sldId id="333" r:id="rId6"/>
    <p:sldId id="334" r:id="rId7"/>
    <p:sldId id="302" r:id="rId8"/>
    <p:sldId id="301" r:id="rId9"/>
    <p:sldId id="304" r:id="rId10"/>
    <p:sldId id="305" r:id="rId11"/>
    <p:sldId id="307" r:id="rId12"/>
    <p:sldId id="308" r:id="rId13"/>
    <p:sldId id="319" r:id="rId14"/>
    <p:sldId id="324" r:id="rId15"/>
    <p:sldId id="326" r:id="rId16"/>
    <p:sldId id="309" r:id="rId17"/>
    <p:sldId id="313" r:id="rId18"/>
    <p:sldId id="314" r:id="rId19"/>
    <p:sldId id="315" r:id="rId20"/>
    <p:sldId id="310" r:id="rId21"/>
    <p:sldId id="325" r:id="rId22"/>
    <p:sldId id="311" r:id="rId23"/>
    <p:sldId id="312" r:id="rId24"/>
    <p:sldId id="327" r:id="rId25"/>
    <p:sldId id="328" r:id="rId26"/>
    <p:sldId id="285" r:id="rId27"/>
    <p:sldId id="296" r:id="rId28"/>
    <p:sldId id="287" r:id="rId29"/>
    <p:sldId id="288" r:id="rId30"/>
    <p:sldId id="289" r:id="rId31"/>
    <p:sldId id="293" r:id="rId32"/>
    <p:sldId id="284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13" y="-52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45788992129623"/>
          <c:y val="5.3043992340705705E-2"/>
          <c:w val="0.77965447542653421"/>
          <c:h val="0.59176933419347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échéance 2019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txPr>
              <a:bodyPr/>
              <a:lstStyle/>
              <a:p>
                <a:pPr>
                  <a:defRPr sz="28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Feuil1!$A$2:$A$4</c:f>
              <c:strCache>
                <c:ptCount val="3"/>
                <c:pt idx="0">
                  <c:v>Réseau routier</c:v>
                </c:pt>
                <c:pt idx="1">
                  <c:v>Réseau AEP</c:v>
                </c:pt>
                <c:pt idx="2">
                  <c:v>Eclairage public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8719</c:v>
                </c:pt>
                <c:pt idx="1">
                  <c:v>6490</c:v>
                </c:pt>
                <c:pt idx="2">
                  <c:v>2200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échéance 2026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28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Feuil1!$A$2:$A$4</c:f>
              <c:strCache>
                <c:ptCount val="3"/>
                <c:pt idx="0">
                  <c:v>Réseau routier</c:v>
                </c:pt>
                <c:pt idx="1">
                  <c:v>Réseau AEP</c:v>
                </c:pt>
                <c:pt idx="2">
                  <c:v>Eclairage public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10961</c:v>
                </c:pt>
                <c:pt idx="1">
                  <c:v>3340</c:v>
                </c:pt>
                <c:pt idx="2">
                  <c:v>1500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5233152"/>
        <c:axId val="115234688"/>
      </c:barChart>
      <c:catAx>
        <c:axId val="1152331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anchor="t"/>
          <a:lstStyle/>
          <a:p>
            <a:pPr>
              <a:defRPr sz="2800" b="1"/>
            </a:pPr>
            <a:endParaRPr lang="fr-FR"/>
          </a:p>
        </c:txPr>
        <c:crossAx val="115234688"/>
        <c:crosses val="autoZero"/>
        <c:auto val="1"/>
        <c:lblAlgn val="ctr"/>
        <c:lblOffset val="100"/>
        <c:noMultiLvlLbl val="0"/>
      </c:catAx>
      <c:valAx>
        <c:axId val="115234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15233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9703B-F1FF-40D3-96E0-49C0B692CB4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9720244-DFA1-40B6-9CAD-1B90D96F9DF3}">
      <dgm:prSet phldrT="[Texte]" phldr="1"/>
      <dgm:spPr/>
      <dgm:t>
        <a:bodyPr/>
        <a:lstStyle/>
        <a:p>
          <a:endParaRPr lang="fr-FR"/>
        </a:p>
      </dgm:t>
    </dgm:pt>
    <dgm:pt modelId="{FE7FBD88-22B3-4B02-A3B3-02498365D0F3}" type="parTrans" cxnId="{51B1CA98-927D-4DAC-8F62-03F2C9D253C6}">
      <dgm:prSet/>
      <dgm:spPr/>
      <dgm:t>
        <a:bodyPr/>
        <a:lstStyle/>
        <a:p>
          <a:endParaRPr lang="fr-FR"/>
        </a:p>
      </dgm:t>
    </dgm:pt>
    <dgm:pt modelId="{6EC20BE9-788B-4BBD-ADC9-30E03324A23F}" type="sibTrans" cxnId="{51B1CA98-927D-4DAC-8F62-03F2C9D253C6}">
      <dgm:prSet/>
      <dgm:spPr/>
      <dgm:t>
        <a:bodyPr/>
        <a:lstStyle/>
        <a:p>
          <a:endParaRPr lang="fr-FR"/>
        </a:p>
      </dgm:t>
    </dgm:pt>
    <dgm:pt modelId="{15EFB0AE-3272-4C3D-A410-ACF987F52792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Directeur</a:t>
          </a:r>
        </a:p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ANIMATION ET FORMATION</a:t>
          </a: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Cédric SEIGNEURET</a:t>
          </a:r>
          <a:endParaRPr lang="fr-FR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B326C09-4E3A-4E54-84E1-DAC5EC1D6D6B}" type="parTrans" cxnId="{FDB137FA-9E64-4364-9746-5FF0A8993662}">
      <dgm:prSet/>
      <dgm:spPr/>
      <dgm:t>
        <a:bodyPr/>
        <a:lstStyle/>
        <a:p>
          <a:endParaRPr lang="fr-FR"/>
        </a:p>
      </dgm:t>
    </dgm:pt>
    <dgm:pt modelId="{867779D1-C600-43B1-8385-4714A82C9C82}" type="sibTrans" cxnId="{FDB137FA-9E64-4364-9746-5FF0A8993662}">
      <dgm:prSet/>
      <dgm:spPr/>
      <dgm:t>
        <a:bodyPr/>
        <a:lstStyle/>
        <a:p>
          <a:endParaRPr lang="fr-FR"/>
        </a:p>
      </dgm:t>
    </dgm:pt>
    <dgm:pt modelId="{468CAB34-8327-4DC4-AD53-4CF6CD9758A1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Responsable POLE TECHNIQUE</a:t>
          </a:r>
        </a:p>
        <a:p>
          <a:endParaRPr lang="fr-FR" sz="1400" b="1" dirty="0" smtClean="0">
            <a:ln>
              <a:noFill/>
            </a:ln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Romain VALLET</a:t>
          </a:r>
        </a:p>
      </dgm:t>
    </dgm:pt>
    <dgm:pt modelId="{69173F4C-726F-4617-8443-A55D3ED939A2}" type="parTrans" cxnId="{E3CF3420-796B-4088-AE69-617D3F489300}">
      <dgm:prSet/>
      <dgm:spPr/>
      <dgm:t>
        <a:bodyPr/>
        <a:lstStyle/>
        <a:p>
          <a:endParaRPr lang="fr-FR"/>
        </a:p>
      </dgm:t>
    </dgm:pt>
    <dgm:pt modelId="{1CB0D230-8A8E-4DAD-A508-2B7DF3683C31}" type="sibTrans" cxnId="{E3CF3420-796B-4088-AE69-617D3F489300}">
      <dgm:prSet/>
      <dgm:spPr/>
      <dgm:t>
        <a:bodyPr/>
        <a:lstStyle/>
        <a:p>
          <a:endParaRPr lang="fr-FR"/>
        </a:p>
      </dgm:t>
    </dgm:pt>
    <dgm:pt modelId="{C68DCDC6-2409-4E6E-9730-D050520167E4}">
      <dgm:prSet phldrT="[Texte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ADMINISTRATIF ET FINANCIER</a:t>
          </a: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Laurence GILLAIZEAU</a:t>
          </a:r>
          <a:endParaRPr lang="fr-FR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25CAB49-839A-424F-B3F6-96B910E8384B}" type="parTrans" cxnId="{8CE31079-D0E2-48DB-B66C-864E8E215CF5}">
      <dgm:prSet/>
      <dgm:spPr/>
      <dgm:t>
        <a:bodyPr/>
        <a:lstStyle/>
        <a:p>
          <a:endParaRPr lang="fr-FR"/>
        </a:p>
      </dgm:t>
    </dgm:pt>
    <dgm:pt modelId="{917F0A61-6B42-4CD1-9DF5-48E8B78A6243}" type="sibTrans" cxnId="{8CE31079-D0E2-48DB-B66C-864E8E215CF5}">
      <dgm:prSet/>
      <dgm:spPr/>
      <dgm:t>
        <a:bodyPr/>
        <a:lstStyle/>
        <a:p>
          <a:endParaRPr lang="fr-FR"/>
        </a:p>
      </dgm:t>
    </dgm:pt>
    <dgm:pt modelId="{419D3FD0-47DA-4626-A972-60CFB941191F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TECHNIQUE</a:t>
          </a: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Amélie MESNARD</a:t>
          </a:r>
          <a:endParaRPr lang="fr-FR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A417150-D679-4101-9BEA-A0147468AAED}" type="parTrans" cxnId="{36C7339A-243B-4797-956B-D02FA4C0F12D}">
      <dgm:prSet/>
      <dgm:spPr/>
      <dgm:t>
        <a:bodyPr/>
        <a:lstStyle/>
        <a:p>
          <a:endParaRPr lang="fr-FR"/>
        </a:p>
      </dgm:t>
    </dgm:pt>
    <dgm:pt modelId="{4236EF09-9B79-4707-802E-35918B49BB39}" type="sibTrans" cxnId="{36C7339A-243B-4797-956B-D02FA4C0F12D}">
      <dgm:prSet/>
      <dgm:spPr/>
      <dgm:t>
        <a:bodyPr/>
        <a:lstStyle/>
        <a:p>
          <a:endParaRPr lang="fr-FR"/>
        </a:p>
      </dgm:t>
    </dgm:pt>
    <dgm:pt modelId="{B8B8A4E6-0C6F-41BC-BB50-282503B53466}" type="pres">
      <dgm:prSet presAssocID="{9859703B-F1FF-40D3-96E0-49C0B692CB4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68D294D-4EC9-4A02-B3B2-E7075D69D71E}" type="pres">
      <dgm:prSet presAssocID="{9859703B-F1FF-40D3-96E0-49C0B692CB4B}" presName="matrix" presStyleCnt="0"/>
      <dgm:spPr/>
    </dgm:pt>
    <dgm:pt modelId="{8FF499C1-5FF7-4508-B63A-48A0307E3B21}" type="pres">
      <dgm:prSet presAssocID="{9859703B-F1FF-40D3-96E0-49C0B692CB4B}" presName="tile1" presStyleLbl="node1" presStyleIdx="0" presStyleCnt="4"/>
      <dgm:spPr/>
      <dgm:t>
        <a:bodyPr/>
        <a:lstStyle/>
        <a:p>
          <a:endParaRPr lang="fr-FR"/>
        </a:p>
      </dgm:t>
    </dgm:pt>
    <dgm:pt modelId="{ADF50E9F-E9D0-42A2-8908-DFA24FE9A46F}" type="pres">
      <dgm:prSet presAssocID="{9859703B-F1FF-40D3-96E0-49C0B692CB4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BDCAA1-292F-460A-918F-E8F2C9974FB2}" type="pres">
      <dgm:prSet presAssocID="{9859703B-F1FF-40D3-96E0-49C0B692CB4B}" presName="tile2" presStyleLbl="node1" presStyleIdx="1" presStyleCnt="4"/>
      <dgm:spPr/>
      <dgm:t>
        <a:bodyPr/>
        <a:lstStyle/>
        <a:p>
          <a:endParaRPr lang="fr-FR"/>
        </a:p>
      </dgm:t>
    </dgm:pt>
    <dgm:pt modelId="{935536F4-4BB2-46CD-83C5-7245EE8BC8D8}" type="pres">
      <dgm:prSet presAssocID="{9859703B-F1FF-40D3-96E0-49C0B692CB4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32A1DB-BACD-47AD-9B5B-D26BC9AA0BB1}" type="pres">
      <dgm:prSet presAssocID="{9859703B-F1FF-40D3-96E0-49C0B692CB4B}" presName="tile3" presStyleLbl="node1" presStyleIdx="2" presStyleCnt="4"/>
      <dgm:spPr/>
      <dgm:t>
        <a:bodyPr/>
        <a:lstStyle/>
        <a:p>
          <a:endParaRPr lang="fr-FR"/>
        </a:p>
      </dgm:t>
    </dgm:pt>
    <dgm:pt modelId="{87309A60-9806-4B12-A674-AB7437B836AB}" type="pres">
      <dgm:prSet presAssocID="{9859703B-F1FF-40D3-96E0-49C0B692CB4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C7C3A8-060C-4A3F-A9B9-7C426937F6C6}" type="pres">
      <dgm:prSet presAssocID="{9859703B-F1FF-40D3-96E0-49C0B692CB4B}" presName="tile4" presStyleLbl="node1" presStyleIdx="3" presStyleCnt="4"/>
      <dgm:spPr/>
      <dgm:t>
        <a:bodyPr/>
        <a:lstStyle/>
        <a:p>
          <a:endParaRPr lang="fr-FR"/>
        </a:p>
      </dgm:t>
    </dgm:pt>
    <dgm:pt modelId="{C8365848-3C6D-4F02-93E8-E95D06E3B665}" type="pres">
      <dgm:prSet presAssocID="{9859703B-F1FF-40D3-96E0-49C0B692CB4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A363DF-8E2A-4A62-A461-D8445EBC1DE1}" type="pres">
      <dgm:prSet presAssocID="{9859703B-F1FF-40D3-96E0-49C0B692CB4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4613ED62-ECD5-47B5-9A6A-C009B4C4C190}" type="presOf" srcId="{468CAB34-8327-4DC4-AD53-4CF6CD9758A1}" destId="{00BDCAA1-292F-460A-918F-E8F2C9974FB2}" srcOrd="0" destOrd="0" presId="urn:microsoft.com/office/officeart/2005/8/layout/matrix1"/>
    <dgm:cxn modelId="{C2984E9C-F437-4E9B-9CDD-B3003D43EFFB}" type="presOf" srcId="{468CAB34-8327-4DC4-AD53-4CF6CD9758A1}" destId="{935536F4-4BB2-46CD-83C5-7245EE8BC8D8}" srcOrd="1" destOrd="0" presId="urn:microsoft.com/office/officeart/2005/8/layout/matrix1"/>
    <dgm:cxn modelId="{8CE31079-D0E2-48DB-B66C-864E8E215CF5}" srcId="{D9720244-DFA1-40B6-9CAD-1B90D96F9DF3}" destId="{C68DCDC6-2409-4E6E-9730-D050520167E4}" srcOrd="2" destOrd="0" parTransId="{425CAB49-839A-424F-B3F6-96B910E8384B}" sibTransId="{917F0A61-6B42-4CD1-9DF5-48E8B78A6243}"/>
    <dgm:cxn modelId="{C7097F35-F065-45AE-88F0-D7F97F2482A6}" type="presOf" srcId="{C68DCDC6-2409-4E6E-9730-D050520167E4}" destId="{2832A1DB-BACD-47AD-9B5B-D26BC9AA0BB1}" srcOrd="0" destOrd="0" presId="urn:microsoft.com/office/officeart/2005/8/layout/matrix1"/>
    <dgm:cxn modelId="{30C01C1A-09A9-46EB-B08D-767074F7A2CD}" type="presOf" srcId="{C68DCDC6-2409-4E6E-9730-D050520167E4}" destId="{87309A60-9806-4B12-A674-AB7437B836AB}" srcOrd="1" destOrd="0" presId="urn:microsoft.com/office/officeart/2005/8/layout/matrix1"/>
    <dgm:cxn modelId="{A92F3729-EFB2-417F-82A0-56C2E57E6196}" type="presOf" srcId="{15EFB0AE-3272-4C3D-A410-ACF987F52792}" destId="{ADF50E9F-E9D0-42A2-8908-DFA24FE9A46F}" srcOrd="1" destOrd="0" presId="urn:microsoft.com/office/officeart/2005/8/layout/matrix1"/>
    <dgm:cxn modelId="{E3CF3420-796B-4088-AE69-617D3F489300}" srcId="{D9720244-DFA1-40B6-9CAD-1B90D96F9DF3}" destId="{468CAB34-8327-4DC4-AD53-4CF6CD9758A1}" srcOrd="1" destOrd="0" parTransId="{69173F4C-726F-4617-8443-A55D3ED939A2}" sibTransId="{1CB0D230-8A8E-4DAD-A508-2B7DF3683C31}"/>
    <dgm:cxn modelId="{195B59F5-2451-4A59-9FCC-8D7413E3CE2D}" type="presOf" srcId="{419D3FD0-47DA-4626-A972-60CFB941191F}" destId="{3DC7C3A8-060C-4A3F-A9B9-7C426937F6C6}" srcOrd="0" destOrd="0" presId="urn:microsoft.com/office/officeart/2005/8/layout/matrix1"/>
    <dgm:cxn modelId="{51B1CA98-927D-4DAC-8F62-03F2C9D253C6}" srcId="{9859703B-F1FF-40D3-96E0-49C0B692CB4B}" destId="{D9720244-DFA1-40B6-9CAD-1B90D96F9DF3}" srcOrd="0" destOrd="0" parTransId="{FE7FBD88-22B3-4B02-A3B3-02498365D0F3}" sibTransId="{6EC20BE9-788B-4BBD-ADC9-30E03324A23F}"/>
    <dgm:cxn modelId="{1119F0F0-8EEB-4134-AD88-AC83A9715C85}" type="presOf" srcId="{D9720244-DFA1-40B6-9CAD-1B90D96F9DF3}" destId="{3EA363DF-8E2A-4A62-A461-D8445EBC1DE1}" srcOrd="0" destOrd="0" presId="urn:microsoft.com/office/officeart/2005/8/layout/matrix1"/>
    <dgm:cxn modelId="{22D060DA-1AA6-4740-B463-004D98FB9B6B}" type="presOf" srcId="{419D3FD0-47DA-4626-A972-60CFB941191F}" destId="{C8365848-3C6D-4F02-93E8-E95D06E3B665}" srcOrd="1" destOrd="0" presId="urn:microsoft.com/office/officeart/2005/8/layout/matrix1"/>
    <dgm:cxn modelId="{FDB137FA-9E64-4364-9746-5FF0A8993662}" srcId="{D9720244-DFA1-40B6-9CAD-1B90D96F9DF3}" destId="{15EFB0AE-3272-4C3D-A410-ACF987F52792}" srcOrd="0" destOrd="0" parTransId="{1B326C09-4E3A-4E54-84E1-DAC5EC1D6D6B}" sibTransId="{867779D1-C600-43B1-8385-4714A82C9C82}"/>
    <dgm:cxn modelId="{36C7339A-243B-4797-956B-D02FA4C0F12D}" srcId="{D9720244-DFA1-40B6-9CAD-1B90D96F9DF3}" destId="{419D3FD0-47DA-4626-A972-60CFB941191F}" srcOrd="3" destOrd="0" parTransId="{0A417150-D679-4101-9BEA-A0147468AAED}" sibTransId="{4236EF09-9B79-4707-802E-35918B49BB39}"/>
    <dgm:cxn modelId="{BB052C04-F43E-44BB-BED1-588082C38539}" type="presOf" srcId="{15EFB0AE-3272-4C3D-A410-ACF987F52792}" destId="{8FF499C1-5FF7-4508-B63A-48A0307E3B21}" srcOrd="0" destOrd="0" presId="urn:microsoft.com/office/officeart/2005/8/layout/matrix1"/>
    <dgm:cxn modelId="{47AE3AF2-1253-4A5F-BBF6-752A9CD477F1}" type="presOf" srcId="{9859703B-F1FF-40D3-96E0-49C0B692CB4B}" destId="{B8B8A4E6-0C6F-41BC-BB50-282503B53466}" srcOrd="0" destOrd="0" presId="urn:microsoft.com/office/officeart/2005/8/layout/matrix1"/>
    <dgm:cxn modelId="{F9FB6008-15B9-46F8-AC47-4DAED7771961}" type="presParOf" srcId="{B8B8A4E6-0C6F-41BC-BB50-282503B53466}" destId="{E68D294D-4EC9-4A02-B3B2-E7075D69D71E}" srcOrd="0" destOrd="0" presId="urn:microsoft.com/office/officeart/2005/8/layout/matrix1"/>
    <dgm:cxn modelId="{147A27E0-A9A3-4DBE-B2DC-E2A9C3C03B46}" type="presParOf" srcId="{E68D294D-4EC9-4A02-B3B2-E7075D69D71E}" destId="{8FF499C1-5FF7-4508-B63A-48A0307E3B21}" srcOrd="0" destOrd="0" presId="urn:microsoft.com/office/officeart/2005/8/layout/matrix1"/>
    <dgm:cxn modelId="{D15B4964-5D69-46F1-B817-7330E2E18295}" type="presParOf" srcId="{E68D294D-4EC9-4A02-B3B2-E7075D69D71E}" destId="{ADF50E9F-E9D0-42A2-8908-DFA24FE9A46F}" srcOrd="1" destOrd="0" presId="urn:microsoft.com/office/officeart/2005/8/layout/matrix1"/>
    <dgm:cxn modelId="{CE651C27-4E0C-4C20-B739-D48EBB339FE8}" type="presParOf" srcId="{E68D294D-4EC9-4A02-B3B2-E7075D69D71E}" destId="{00BDCAA1-292F-460A-918F-E8F2C9974FB2}" srcOrd="2" destOrd="0" presId="urn:microsoft.com/office/officeart/2005/8/layout/matrix1"/>
    <dgm:cxn modelId="{DC984C7E-3C21-4A43-B458-407856E9FC5F}" type="presParOf" srcId="{E68D294D-4EC9-4A02-B3B2-E7075D69D71E}" destId="{935536F4-4BB2-46CD-83C5-7245EE8BC8D8}" srcOrd="3" destOrd="0" presId="urn:microsoft.com/office/officeart/2005/8/layout/matrix1"/>
    <dgm:cxn modelId="{F8551FC7-ECE3-433B-ADBD-2A37BFE4F3BE}" type="presParOf" srcId="{E68D294D-4EC9-4A02-B3B2-E7075D69D71E}" destId="{2832A1DB-BACD-47AD-9B5B-D26BC9AA0BB1}" srcOrd="4" destOrd="0" presId="urn:microsoft.com/office/officeart/2005/8/layout/matrix1"/>
    <dgm:cxn modelId="{02E0D1E7-42E1-4434-BACB-1209350AF0E3}" type="presParOf" srcId="{E68D294D-4EC9-4A02-B3B2-E7075D69D71E}" destId="{87309A60-9806-4B12-A674-AB7437B836AB}" srcOrd="5" destOrd="0" presId="urn:microsoft.com/office/officeart/2005/8/layout/matrix1"/>
    <dgm:cxn modelId="{9556D903-E85A-486A-9001-C259BEDB8F6D}" type="presParOf" srcId="{E68D294D-4EC9-4A02-B3B2-E7075D69D71E}" destId="{3DC7C3A8-060C-4A3F-A9B9-7C426937F6C6}" srcOrd="6" destOrd="0" presId="urn:microsoft.com/office/officeart/2005/8/layout/matrix1"/>
    <dgm:cxn modelId="{3130FAA8-2A79-43A6-8464-16C8A7C24BDA}" type="presParOf" srcId="{E68D294D-4EC9-4A02-B3B2-E7075D69D71E}" destId="{C8365848-3C6D-4F02-93E8-E95D06E3B665}" srcOrd="7" destOrd="0" presId="urn:microsoft.com/office/officeart/2005/8/layout/matrix1"/>
    <dgm:cxn modelId="{BD40FA6B-92DF-403E-8D89-C07DB02DF0A7}" type="presParOf" srcId="{B8B8A4E6-0C6F-41BC-BB50-282503B53466}" destId="{3EA363DF-8E2A-4A62-A461-D8445EBC1DE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291123-8BC8-4386-90D7-6CDFE0F4998F}" type="doc">
      <dgm:prSet loTypeId="urn:microsoft.com/office/officeart/2005/8/layout/arrow2" loCatId="process" qsTypeId="urn:microsoft.com/office/officeart/2005/8/quickstyle/simple5" qsCatId="simple" csTypeId="urn:microsoft.com/office/officeart/2005/8/colors/accent1_2" csCatId="accent1" phldr="1"/>
      <dgm:spPr/>
    </dgm:pt>
    <dgm:pt modelId="{6CC38241-A584-4285-9EE8-1A1F27C74C4F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827E14B9-A342-447A-BF15-B1ED592269FA}" type="parTrans" cxnId="{1D24286B-B99B-4BBA-8B3E-A96E90E9506C}">
      <dgm:prSet/>
      <dgm:spPr/>
      <dgm:t>
        <a:bodyPr/>
        <a:lstStyle/>
        <a:p>
          <a:endParaRPr lang="fr-FR"/>
        </a:p>
      </dgm:t>
    </dgm:pt>
    <dgm:pt modelId="{241BFBE3-2F3D-4BE6-A65F-3DA101DD4A6D}" type="sibTrans" cxnId="{1D24286B-B99B-4BBA-8B3E-A96E90E9506C}">
      <dgm:prSet/>
      <dgm:spPr/>
      <dgm:t>
        <a:bodyPr/>
        <a:lstStyle/>
        <a:p>
          <a:endParaRPr lang="fr-FR"/>
        </a:p>
      </dgm:t>
    </dgm:pt>
    <dgm:pt modelId="{A58F0084-09B0-4126-9AC9-6C0E39D9D26C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28F23FE2-E1DD-446C-BD74-F17076A5E74E}" type="parTrans" cxnId="{78F59DBD-5124-4AFC-9A60-0BE9C1C2FCF0}">
      <dgm:prSet/>
      <dgm:spPr/>
      <dgm:t>
        <a:bodyPr/>
        <a:lstStyle/>
        <a:p>
          <a:endParaRPr lang="fr-FR"/>
        </a:p>
      </dgm:t>
    </dgm:pt>
    <dgm:pt modelId="{FB1C2574-65EC-41F4-96CC-CAF5D98BACFF}" type="sibTrans" cxnId="{78F59DBD-5124-4AFC-9A60-0BE9C1C2FCF0}">
      <dgm:prSet/>
      <dgm:spPr/>
      <dgm:t>
        <a:bodyPr/>
        <a:lstStyle/>
        <a:p>
          <a:endParaRPr lang="fr-FR"/>
        </a:p>
      </dgm:t>
    </dgm:pt>
    <dgm:pt modelId="{7ACEE2C9-E2EE-496B-AB79-0F194C91FEF5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302BCCE1-8841-40E5-9B59-0AFB3D5EC440}" type="parTrans" cxnId="{9A23795D-E5D0-42ED-B933-86C4CF3498FC}">
      <dgm:prSet/>
      <dgm:spPr/>
      <dgm:t>
        <a:bodyPr/>
        <a:lstStyle/>
        <a:p>
          <a:endParaRPr lang="fr-FR"/>
        </a:p>
      </dgm:t>
    </dgm:pt>
    <dgm:pt modelId="{D9028BF4-490E-44B7-9D65-E388EAF4C3F5}" type="sibTrans" cxnId="{9A23795D-E5D0-42ED-B933-86C4CF3498FC}">
      <dgm:prSet/>
      <dgm:spPr/>
      <dgm:t>
        <a:bodyPr/>
        <a:lstStyle/>
        <a:p>
          <a:endParaRPr lang="fr-FR"/>
        </a:p>
      </dgm:t>
    </dgm:pt>
    <dgm:pt modelId="{BF5BD450-A654-462E-B450-45DB48CF6D5B}">
      <dgm:prSet phldrT="[Texte]"/>
      <dgm:spPr/>
      <dgm:t>
        <a:bodyPr/>
        <a:lstStyle/>
        <a:p>
          <a:endParaRPr lang="fr-FR" dirty="0"/>
        </a:p>
      </dgm:t>
    </dgm:pt>
    <dgm:pt modelId="{5B6AD94D-FBC7-4785-9FB0-FE8CF19792E6}" type="parTrans" cxnId="{4DE70682-CD92-4CD0-95B8-3640BB5EF71E}">
      <dgm:prSet/>
      <dgm:spPr/>
      <dgm:t>
        <a:bodyPr/>
        <a:lstStyle/>
        <a:p>
          <a:endParaRPr lang="fr-FR"/>
        </a:p>
      </dgm:t>
    </dgm:pt>
    <dgm:pt modelId="{7B16CE26-78F1-4B52-9C13-8F6AD51A30D9}" type="sibTrans" cxnId="{4DE70682-CD92-4CD0-95B8-3640BB5EF71E}">
      <dgm:prSet/>
      <dgm:spPr/>
      <dgm:t>
        <a:bodyPr/>
        <a:lstStyle/>
        <a:p>
          <a:endParaRPr lang="fr-FR"/>
        </a:p>
      </dgm:t>
    </dgm:pt>
    <dgm:pt modelId="{68DA7BAE-9F9C-4FCC-9605-B7247397B430}">
      <dgm:prSet phldrT="[Texte]"/>
      <dgm:spPr/>
      <dgm:t>
        <a:bodyPr/>
        <a:lstStyle/>
        <a:p>
          <a:endParaRPr lang="fr-FR" dirty="0"/>
        </a:p>
      </dgm:t>
    </dgm:pt>
    <dgm:pt modelId="{31C59724-F367-4C84-99EF-9C7237DA194A}" type="parTrans" cxnId="{06EC948D-B3FB-4F9A-BB31-D6542EEE0E39}">
      <dgm:prSet/>
      <dgm:spPr/>
      <dgm:t>
        <a:bodyPr/>
        <a:lstStyle/>
        <a:p>
          <a:endParaRPr lang="fr-FR"/>
        </a:p>
      </dgm:t>
    </dgm:pt>
    <dgm:pt modelId="{2EE9C5CF-03DA-4CCE-AC4F-F4E4C5576FDA}" type="sibTrans" cxnId="{06EC948D-B3FB-4F9A-BB31-D6542EEE0E39}">
      <dgm:prSet/>
      <dgm:spPr/>
      <dgm:t>
        <a:bodyPr/>
        <a:lstStyle/>
        <a:p>
          <a:endParaRPr lang="fr-FR"/>
        </a:p>
      </dgm:t>
    </dgm:pt>
    <dgm:pt modelId="{C06F946E-9F86-42D2-B60A-238391182EF0}" type="pres">
      <dgm:prSet presAssocID="{C0291123-8BC8-4386-90D7-6CDFE0F4998F}" presName="arrowDiagram" presStyleCnt="0">
        <dgm:presLayoutVars>
          <dgm:chMax val="5"/>
          <dgm:dir/>
          <dgm:resizeHandles val="exact"/>
        </dgm:presLayoutVars>
      </dgm:prSet>
      <dgm:spPr/>
    </dgm:pt>
    <dgm:pt modelId="{60B510C8-BE96-4321-A62F-7AAD0E122333}" type="pres">
      <dgm:prSet presAssocID="{C0291123-8BC8-4386-90D7-6CDFE0F4998F}" presName="arrow" presStyleLbl="bgShp" presStyleIdx="0" presStyleCnt="1" custScaleY="127319"/>
      <dgm:spPr/>
    </dgm:pt>
    <dgm:pt modelId="{BFF237FF-6925-4CB3-9299-2130065C03C6}" type="pres">
      <dgm:prSet presAssocID="{C0291123-8BC8-4386-90D7-6CDFE0F4998F}" presName="arrowDiagram5" presStyleCnt="0"/>
      <dgm:spPr/>
    </dgm:pt>
    <dgm:pt modelId="{978D80F4-C36A-40A3-A407-7BD39B9849BF}" type="pres">
      <dgm:prSet presAssocID="{6CC38241-A584-4285-9EE8-1A1F27C74C4F}" presName="bullet5a" presStyleLbl="node1" presStyleIdx="0" presStyleCnt="5" custLinFactX="-100000" custLinFactY="300000" custLinFactNeighborX="-179207" custLinFactNeighborY="323468"/>
      <dgm:spPr>
        <a:noFill/>
      </dgm:spPr>
      <dgm:t>
        <a:bodyPr/>
        <a:lstStyle/>
        <a:p>
          <a:endParaRPr lang="fr-FR"/>
        </a:p>
      </dgm:t>
    </dgm:pt>
    <dgm:pt modelId="{BE8E76F1-BD6D-4862-B26D-056BCF63FFF8}" type="pres">
      <dgm:prSet presAssocID="{6CC38241-A584-4285-9EE8-1A1F27C74C4F}" presName="textBox5a" presStyleLbl="revTx" presStyleIdx="0" presStyleCnt="5" custLinFactNeighborX="64886" custLinFactNeighborY="2093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0814A4F-7FA7-42E1-87C5-6D3904D1298D}" type="pres">
      <dgm:prSet presAssocID="{A58F0084-09B0-4126-9AC9-6C0E39D9D26C}" presName="bullet5b" presStyleLbl="node1" presStyleIdx="1" presStyleCnt="5" custLinFactX="-100000" custLinFactY="100000" custLinFactNeighborX="-154790" custLinFactNeighborY="193857"/>
      <dgm:spPr>
        <a:noFill/>
      </dgm:spPr>
      <dgm:t>
        <a:bodyPr/>
        <a:lstStyle/>
        <a:p>
          <a:endParaRPr lang="fr-FR"/>
        </a:p>
      </dgm:t>
    </dgm:pt>
    <dgm:pt modelId="{EF4C56A9-3B60-418D-BBF4-12FF199E21A3}" type="pres">
      <dgm:prSet presAssocID="{A58F0084-09B0-4126-9AC9-6C0E39D9D26C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074672-624E-4447-A772-73BCE9C37A69}" type="pres">
      <dgm:prSet presAssocID="{7ACEE2C9-E2EE-496B-AB79-0F194C91FEF5}" presName="bullet5c" presStyleLbl="node1" presStyleIdx="2" presStyleCnt="5" custLinFactX="-193868" custLinFactY="100000" custLinFactNeighborX="-200000" custLinFactNeighborY="157633"/>
      <dgm:spPr>
        <a:noFill/>
      </dgm:spPr>
    </dgm:pt>
    <dgm:pt modelId="{D731157F-7110-4563-A8E4-A26A70E3DFB4}" type="pres">
      <dgm:prSet presAssocID="{7ACEE2C9-E2EE-496B-AB79-0F194C91FEF5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6B8328-EAD7-4795-8296-807D8E060247}" type="pres">
      <dgm:prSet presAssocID="{BF5BD450-A654-462E-B450-45DB48CF6D5B}" presName="bullet5d" presStyleLbl="node1" presStyleIdx="3" presStyleCnt="5" custLinFactX="-200000" custLinFactY="61331" custLinFactNeighborX="-237406" custLinFactNeighborY="100000"/>
      <dgm:spPr>
        <a:noFill/>
      </dgm:spPr>
    </dgm:pt>
    <dgm:pt modelId="{04A815D3-EAFA-404A-961C-ED58B1AEE9ED}" type="pres">
      <dgm:prSet presAssocID="{BF5BD450-A654-462E-B450-45DB48CF6D5B}" presName="textBox5d" presStyleLbl="revTx" presStyleIdx="3" presStyleCnt="5" custLinFactNeighborX="-26330" custLinFactNeighborY="34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E182BC-3BC9-4B3E-98A5-E0FDB5FA53AE}" type="pres">
      <dgm:prSet presAssocID="{68DA7BAE-9F9C-4FCC-9605-B7247397B430}" presName="bullet5e" presStyleLbl="node1" presStyleIdx="4" presStyleCnt="5" custLinFactX="-200000" custLinFactNeighborX="-200628" custLinFactNeighborY="77744"/>
      <dgm:spPr>
        <a:noFill/>
      </dgm:spPr>
      <dgm:t>
        <a:bodyPr/>
        <a:lstStyle/>
        <a:p>
          <a:endParaRPr lang="fr-FR"/>
        </a:p>
      </dgm:t>
    </dgm:pt>
    <dgm:pt modelId="{C7B45402-6FFD-46EC-8C96-618E5D574D22}" type="pres">
      <dgm:prSet presAssocID="{68DA7BAE-9F9C-4FCC-9605-B7247397B430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39ABF22-C347-4CDF-AE5E-F49BF289860B}" type="presOf" srcId="{A58F0084-09B0-4126-9AC9-6C0E39D9D26C}" destId="{EF4C56A9-3B60-418D-BBF4-12FF199E21A3}" srcOrd="0" destOrd="0" presId="urn:microsoft.com/office/officeart/2005/8/layout/arrow2"/>
    <dgm:cxn modelId="{854B0EC0-0813-4C83-A75A-CEEA1EC80098}" type="presOf" srcId="{BF5BD450-A654-462E-B450-45DB48CF6D5B}" destId="{04A815D3-EAFA-404A-961C-ED58B1AEE9ED}" srcOrd="0" destOrd="0" presId="urn:microsoft.com/office/officeart/2005/8/layout/arrow2"/>
    <dgm:cxn modelId="{5C47327D-CEED-4B38-88E7-92BB0FEAD9CB}" type="presOf" srcId="{6CC38241-A584-4285-9EE8-1A1F27C74C4F}" destId="{BE8E76F1-BD6D-4862-B26D-056BCF63FFF8}" srcOrd="0" destOrd="0" presId="urn:microsoft.com/office/officeart/2005/8/layout/arrow2"/>
    <dgm:cxn modelId="{9A23795D-E5D0-42ED-B933-86C4CF3498FC}" srcId="{C0291123-8BC8-4386-90D7-6CDFE0F4998F}" destId="{7ACEE2C9-E2EE-496B-AB79-0F194C91FEF5}" srcOrd="2" destOrd="0" parTransId="{302BCCE1-8841-40E5-9B59-0AFB3D5EC440}" sibTransId="{D9028BF4-490E-44B7-9D65-E388EAF4C3F5}"/>
    <dgm:cxn modelId="{06EC948D-B3FB-4F9A-BB31-D6542EEE0E39}" srcId="{C0291123-8BC8-4386-90D7-6CDFE0F4998F}" destId="{68DA7BAE-9F9C-4FCC-9605-B7247397B430}" srcOrd="4" destOrd="0" parTransId="{31C59724-F367-4C84-99EF-9C7237DA194A}" sibTransId="{2EE9C5CF-03DA-4CCE-AC4F-F4E4C5576FDA}"/>
    <dgm:cxn modelId="{00B6C394-5473-40FE-8E36-0F7FF37D7808}" type="presOf" srcId="{C0291123-8BC8-4386-90D7-6CDFE0F4998F}" destId="{C06F946E-9F86-42D2-B60A-238391182EF0}" srcOrd="0" destOrd="0" presId="urn:microsoft.com/office/officeart/2005/8/layout/arrow2"/>
    <dgm:cxn modelId="{78F59DBD-5124-4AFC-9A60-0BE9C1C2FCF0}" srcId="{C0291123-8BC8-4386-90D7-6CDFE0F4998F}" destId="{A58F0084-09B0-4126-9AC9-6C0E39D9D26C}" srcOrd="1" destOrd="0" parTransId="{28F23FE2-E1DD-446C-BD74-F17076A5E74E}" sibTransId="{FB1C2574-65EC-41F4-96CC-CAF5D98BACFF}"/>
    <dgm:cxn modelId="{1D24286B-B99B-4BBA-8B3E-A96E90E9506C}" srcId="{C0291123-8BC8-4386-90D7-6CDFE0F4998F}" destId="{6CC38241-A584-4285-9EE8-1A1F27C74C4F}" srcOrd="0" destOrd="0" parTransId="{827E14B9-A342-447A-BF15-B1ED592269FA}" sibTransId="{241BFBE3-2F3D-4BE6-A65F-3DA101DD4A6D}"/>
    <dgm:cxn modelId="{289CA331-00BD-4656-8A4D-4DD54CA8F91F}" type="presOf" srcId="{68DA7BAE-9F9C-4FCC-9605-B7247397B430}" destId="{C7B45402-6FFD-46EC-8C96-618E5D574D22}" srcOrd="0" destOrd="0" presId="urn:microsoft.com/office/officeart/2005/8/layout/arrow2"/>
    <dgm:cxn modelId="{AC124B1B-B95B-42BE-8BCE-68F01E656817}" type="presOf" srcId="{7ACEE2C9-E2EE-496B-AB79-0F194C91FEF5}" destId="{D731157F-7110-4563-A8E4-A26A70E3DFB4}" srcOrd="0" destOrd="0" presId="urn:microsoft.com/office/officeart/2005/8/layout/arrow2"/>
    <dgm:cxn modelId="{4DE70682-CD92-4CD0-95B8-3640BB5EF71E}" srcId="{C0291123-8BC8-4386-90D7-6CDFE0F4998F}" destId="{BF5BD450-A654-462E-B450-45DB48CF6D5B}" srcOrd="3" destOrd="0" parTransId="{5B6AD94D-FBC7-4785-9FB0-FE8CF19792E6}" sibTransId="{7B16CE26-78F1-4B52-9C13-8F6AD51A30D9}"/>
    <dgm:cxn modelId="{A15DB1A3-EA3D-4BC0-A6F1-801BFDBAF70B}" type="presParOf" srcId="{C06F946E-9F86-42D2-B60A-238391182EF0}" destId="{60B510C8-BE96-4321-A62F-7AAD0E122333}" srcOrd="0" destOrd="0" presId="urn:microsoft.com/office/officeart/2005/8/layout/arrow2"/>
    <dgm:cxn modelId="{44F1403F-8552-45ED-9BA7-2EC2DBC9AF8A}" type="presParOf" srcId="{C06F946E-9F86-42D2-B60A-238391182EF0}" destId="{BFF237FF-6925-4CB3-9299-2130065C03C6}" srcOrd="1" destOrd="0" presId="urn:microsoft.com/office/officeart/2005/8/layout/arrow2"/>
    <dgm:cxn modelId="{472A0FB1-408D-40EF-8537-18FA091ACD35}" type="presParOf" srcId="{BFF237FF-6925-4CB3-9299-2130065C03C6}" destId="{978D80F4-C36A-40A3-A407-7BD39B9849BF}" srcOrd="0" destOrd="0" presId="urn:microsoft.com/office/officeart/2005/8/layout/arrow2"/>
    <dgm:cxn modelId="{0D95D75D-5DD4-4193-91DC-EB43A3033872}" type="presParOf" srcId="{BFF237FF-6925-4CB3-9299-2130065C03C6}" destId="{BE8E76F1-BD6D-4862-B26D-056BCF63FFF8}" srcOrd="1" destOrd="0" presId="urn:microsoft.com/office/officeart/2005/8/layout/arrow2"/>
    <dgm:cxn modelId="{8B1289A0-168E-43EA-A655-69309564B4D0}" type="presParOf" srcId="{BFF237FF-6925-4CB3-9299-2130065C03C6}" destId="{50814A4F-7FA7-42E1-87C5-6D3904D1298D}" srcOrd="2" destOrd="0" presId="urn:microsoft.com/office/officeart/2005/8/layout/arrow2"/>
    <dgm:cxn modelId="{751553E1-443E-4733-BC0A-58DE5FA3E5C6}" type="presParOf" srcId="{BFF237FF-6925-4CB3-9299-2130065C03C6}" destId="{EF4C56A9-3B60-418D-BBF4-12FF199E21A3}" srcOrd="3" destOrd="0" presId="urn:microsoft.com/office/officeart/2005/8/layout/arrow2"/>
    <dgm:cxn modelId="{03B09EFB-F6C7-45DA-B952-A03279131F14}" type="presParOf" srcId="{BFF237FF-6925-4CB3-9299-2130065C03C6}" destId="{8C074672-624E-4447-A772-73BCE9C37A69}" srcOrd="4" destOrd="0" presId="urn:microsoft.com/office/officeart/2005/8/layout/arrow2"/>
    <dgm:cxn modelId="{445676A4-F68C-4CA6-8F61-DAE154BC8C83}" type="presParOf" srcId="{BFF237FF-6925-4CB3-9299-2130065C03C6}" destId="{D731157F-7110-4563-A8E4-A26A70E3DFB4}" srcOrd="5" destOrd="0" presId="urn:microsoft.com/office/officeart/2005/8/layout/arrow2"/>
    <dgm:cxn modelId="{8FC21474-1DEB-4AFB-BAB9-F6C76B2AD1BE}" type="presParOf" srcId="{BFF237FF-6925-4CB3-9299-2130065C03C6}" destId="{5A6B8328-EAD7-4795-8296-807D8E060247}" srcOrd="6" destOrd="0" presId="urn:microsoft.com/office/officeart/2005/8/layout/arrow2"/>
    <dgm:cxn modelId="{30014958-0B1C-46D0-80F0-8B2637E48015}" type="presParOf" srcId="{BFF237FF-6925-4CB3-9299-2130065C03C6}" destId="{04A815D3-EAFA-404A-961C-ED58B1AEE9ED}" srcOrd="7" destOrd="0" presId="urn:microsoft.com/office/officeart/2005/8/layout/arrow2"/>
    <dgm:cxn modelId="{D205BBE7-A619-4F27-B302-93AFAA8E06DC}" type="presParOf" srcId="{BFF237FF-6925-4CB3-9299-2130065C03C6}" destId="{13E182BC-3BC9-4B3E-98A5-E0FDB5FA53AE}" srcOrd="8" destOrd="0" presId="urn:microsoft.com/office/officeart/2005/8/layout/arrow2"/>
    <dgm:cxn modelId="{B86D81DD-4CA6-4EDF-801C-2F35B47C36F5}" type="presParOf" srcId="{BFF237FF-6925-4CB3-9299-2130065C03C6}" destId="{C7B45402-6FFD-46EC-8C96-618E5D574D2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499C1-5FF7-4508-B63A-48A0307E3B21}">
      <dsp:nvSpPr>
        <dsp:cNvPr id="0" name=""/>
        <dsp:cNvSpPr/>
      </dsp:nvSpPr>
      <dsp:spPr>
        <a:xfrm rot="16200000">
          <a:off x="432047" y="-432047"/>
          <a:ext cx="2124236" cy="2988332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Directeur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ANIMATION ET FORMATION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Cédric SEIGNEURET</a:t>
          </a:r>
          <a:endParaRPr lang="fr-FR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0" y="0"/>
        <a:ext cx="2988332" cy="1593177"/>
      </dsp:txXfrm>
    </dsp:sp>
    <dsp:sp modelId="{00BDCAA1-292F-460A-918F-E8F2C9974FB2}">
      <dsp:nvSpPr>
        <dsp:cNvPr id="0" name=""/>
        <dsp:cNvSpPr/>
      </dsp:nvSpPr>
      <dsp:spPr>
        <a:xfrm>
          <a:off x="2988332" y="0"/>
          <a:ext cx="2988332" cy="2124236"/>
        </a:xfrm>
        <a:prstGeom prst="round1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Responsable POLE TECHNIQUE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 smtClean="0">
            <a:ln>
              <a:noFill/>
            </a:ln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Romain VALLET</a:t>
          </a:r>
        </a:p>
      </dsp:txBody>
      <dsp:txXfrm>
        <a:off x="2988332" y="0"/>
        <a:ext cx="2988332" cy="1593177"/>
      </dsp:txXfrm>
    </dsp:sp>
    <dsp:sp modelId="{2832A1DB-BACD-47AD-9B5B-D26BC9AA0BB1}">
      <dsp:nvSpPr>
        <dsp:cNvPr id="0" name=""/>
        <dsp:cNvSpPr/>
      </dsp:nvSpPr>
      <dsp:spPr>
        <a:xfrm rot="10800000">
          <a:off x="0" y="2124236"/>
          <a:ext cx="2988332" cy="2124236"/>
        </a:xfrm>
        <a:prstGeom prst="round1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ADMINISTRATIF ET FINANCIER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Laurence GILLAIZEAU</a:t>
          </a:r>
          <a:endParaRPr lang="fr-FR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0" y="2655295"/>
        <a:ext cx="2988332" cy="1593177"/>
      </dsp:txXfrm>
    </dsp:sp>
    <dsp:sp modelId="{3DC7C3A8-060C-4A3F-A9B9-7C426937F6C6}">
      <dsp:nvSpPr>
        <dsp:cNvPr id="0" name=""/>
        <dsp:cNvSpPr/>
      </dsp:nvSpPr>
      <dsp:spPr>
        <a:xfrm rot="5400000">
          <a:off x="3420380" y="1692188"/>
          <a:ext cx="2124236" cy="2988332"/>
        </a:xfrm>
        <a:prstGeom prst="round1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TECHNIQUE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Amélie MESNARD</a:t>
          </a:r>
          <a:endParaRPr lang="fr-FR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2988332" y="2655294"/>
        <a:ext cx="2988332" cy="1593177"/>
      </dsp:txXfrm>
    </dsp:sp>
    <dsp:sp modelId="{3EA363DF-8E2A-4A62-A461-D8445EBC1DE1}">
      <dsp:nvSpPr>
        <dsp:cNvPr id="0" name=""/>
        <dsp:cNvSpPr/>
      </dsp:nvSpPr>
      <dsp:spPr>
        <a:xfrm>
          <a:off x="2091832" y="1593177"/>
          <a:ext cx="1792999" cy="106211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900" kern="1200"/>
        </a:p>
      </dsp:txBody>
      <dsp:txXfrm>
        <a:off x="2143680" y="1645025"/>
        <a:ext cx="1689303" cy="958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510C8-BE96-4321-A62F-7AAD0E122333}">
      <dsp:nvSpPr>
        <dsp:cNvPr id="0" name=""/>
        <dsp:cNvSpPr/>
      </dsp:nvSpPr>
      <dsp:spPr>
        <a:xfrm>
          <a:off x="0" y="590056"/>
          <a:ext cx="7350719" cy="58492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8D80F4-C36A-40A3-A407-7BD39B9849BF}">
      <dsp:nvSpPr>
        <dsp:cNvPr id="0" name=""/>
        <dsp:cNvSpPr/>
      </dsp:nvSpPr>
      <dsp:spPr>
        <a:xfrm>
          <a:off x="252000" y="5687923"/>
          <a:ext cx="169066" cy="169066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8E76F1-BD6D-4862-B26D-056BCF63FFF8}">
      <dsp:nvSpPr>
        <dsp:cNvPr id="0" name=""/>
        <dsp:cNvSpPr/>
      </dsp:nvSpPr>
      <dsp:spPr>
        <a:xfrm>
          <a:off x="1433395" y="4947321"/>
          <a:ext cx="962944" cy="1093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85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 </a:t>
          </a:r>
          <a:endParaRPr lang="fr-FR" sz="6500" kern="1200" dirty="0"/>
        </a:p>
      </dsp:txBody>
      <dsp:txXfrm>
        <a:off x="1433395" y="4947321"/>
        <a:ext cx="962944" cy="1093419"/>
      </dsp:txXfrm>
    </dsp:sp>
    <dsp:sp modelId="{50814A4F-7FA7-42E1-87C5-6D3904D1298D}">
      <dsp:nvSpPr>
        <dsp:cNvPr id="0" name=""/>
        <dsp:cNvSpPr/>
      </dsp:nvSpPr>
      <dsp:spPr>
        <a:xfrm>
          <a:off x="964970" y="4532139"/>
          <a:ext cx="264625" cy="264625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4C56A9-3B60-418D-BBF4-12FF199E21A3}">
      <dsp:nvSpPr>
        <dsp:cNvPr id="0" name=""/>
        <dsp:cNvSpPr/>
      </dsp:nvSpPr>
      <dsp:spPr>
        <a:xfrm>
          <a:off x="1771523" y="3886831"/>
          <a:ext cx="1220219" cy="1924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2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 </a:t>
          </a:r>
          <a:endParaRPr lang="fr-FR" sz="6500" kern="1200" dirty="0"/>
        </a:p>
      </dsp:txBody>
      <dsp:txXfrm>
        <a:off x="1771523" y="3886831"/>
        <a:ext cx="1220219" cy="1924969"/>
      </dsp:txXfrm>
    </dsp:sp>
    <dsp:sp modelId="{8C074672-624E-4447-A772-73BCE9C37A69}">
      <dsp:nvSpPr>
        <dsp:cNvPr id="0" name=""/>
        <dsp:cNvSpPr/>
      </dsp:nvSpPr>
      <dsp:spPr>
        <a:xfrm>
          <a:off x="1425623" y="3962461"/>
          <a:ext cx="352834" cy="352834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31157F-7110-4563-A8E4-A26A70E3DFB4}">
      <dsp:nvSpPr>
        <dsp:cNvPr id="0" name=""/>
        <dsp:cNvSpPr/>
      </dsp:nvSpPr>
      <dsp:spPr>
        <a:xfrm>
          <a:off x="2991742" y="3229860"/>
          <a:ext cx="1418688" cy="2581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6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 </a:t>
          </a:r>
          <a:endParaRPr lang="fr-FR" sz="6500" kern="1200" dirty="0"/>
        </a:p>
      </dsp:txBody>
      <dsp:txXfrm>
        <a:off x="2991742" y="3229860"/>
        <a:ext cx="1418688" cy="2581940"/>
      </dsp:txXfrm>
    </dsp:sp>
    <dsp:sp modelId="{5A6B8328-EAD7-4795-8296-807D8E060247}">
      <dsp:nvSpPr>
        <dsp:cNvPr id="0" name=""/>
        <dsp:cNvSpPr/>
      </dsp:nvSpPr>
      <dsp:spPr>
        <a:xfrm>
          <a:off x="2189104" y="3241072"/>
          <a:ext cx="455744" cy="455744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A815D3-EAFA-404A-961C-ED58B1AEE9ED}">
      <dsp:nvSpPr>
        <dsp:cNvPr id="0" name=""/>
        <dsp:cNvSpPr/>
      </dsp:nvSpPr>
      <dsp:spPr>
        <a:xfrm>
          <a:off x="4023342" y="2838989"/>
          <a:ext cx="1470143" cy="3078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49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500" kern="1200" dirty="0"/>
        </a:p>
      </dsp:txBody>
      <dsp:txXfrm>
        <a:off x="4023342" y="2838989"/>
        <a:ext cx="1470143" cy="3078113"/>
      </dsp:txXfrm>
    </dsp:sp>
    <dsp:sp modelId="{13E182BC-3BC9-4B3E-98A5-E0FDB5FA53AE}">
      <dsp:nvSpPr>
        <dsp:cNvPr id="0" name=""/>
        <dsp:cNvSpPr/>
      </dsp:nvSpPr>
      <dsp:spPr>
        <a:xfrm>
          <a:off x="3263747" y="2591581"/>
          <a:ext cx="580706" cy="580706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7B45402-6FFD-46EC-8C96-618E5D574D22}">
      <dsp:nvSpPr>
        <dsp:cNvPr id="0" name=""/>
        <dsp:cNvSpPr/>
      </dsp:nvSpPr>
      <dsp:spPr>
        <a:xfrm>
          <a:off x="5880575" y="2430469"/>
          <a:ext cx="1470143" cy="3381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7705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500" kern="1200" dirty="0"/>
        </a:p>
      </dsp:txBody>
      <dsp:txXfrm>
        <a:off x="5880575" y="2430469"/>
        <a:ext cx="1470143" cy="3381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0.15379</cdr:x>
      <cdr:y>0.78571</cdr:y>
    </cdr:from>
    <cdr:to>
      <cdr:x>0.41168</cdr:x>
      <cdr:y>0.88392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374057" y="3168352"/>
          <a:ext cx="2304255" cy="39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2400" dirty="0" smtClean="0"/>
            <a:t>(19680 Km total)</a:t>
          </a:r>
          <a:endParaRPr lang="fr-FR" sz="2400" dirty="0"/>
        </a:p>
      </cdr:txBody>
    </cdr:sp>
  </cdr:relSizeAnchor>
  <cdr:relSizeAnchor xmlns:cdr="http://schemas.openxmlformats.org/drawingml/2006/chartDrawing">
    <cdr:from>
      <cdr:x>0.41974</cdr:x>
      <cdr:y>0.78571</cdr:y>
    </cdr:from>
    <cdr:to>
      <cdr:x>0.67763</cdr:x>
      <cdr:y>0.88392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3750320" y="3168352"/>
          <a:ext cx="2304229" cy="39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2400" dirty="0" smtClean="0"/>
            <a:t>(9830 Km total)</a:t>
          </a:r>
          <a:endParaRPr lang="fr-FR" sz="2400" dirty="0"/>
        </a:p>
      </cdr:txBody>
    </cdr:sp>
  </cdr:relSizeAnchor>
  <cdr:relSizeAnchor xmlns:cdr="http://schemas.openxmlformats.org/drawingml/2006/chartDrawing">
    <cdr:from>
      <cdr:x>0.67763</cdr:x>
      <cdr:y>0.78571</cdr:y>
    </cdr:from>
    <cdr:to>
      <cdr:x>0.93553</cdr:x>
      <cdr:y>0.88392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6054576" y="3168352"/>
          <a:ext cx="2304255" cy="396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2400" dirty="0" smtClean="0"/>
            <a:t>(3700 Km total)</a:t>
          </a:r>
          <a:endParaRPr lang="fr-FR" sz="2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66617-7CF5-490E-8DCA-DE59450BD111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C2FFB-B05E-4152-BC48-22FCB358E1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0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1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442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99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453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95AB8-5D55-49DD-815B-3D1BB5E2DFF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61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68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88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72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81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55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31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91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14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CDE2-A339-4564-AF8E-BED4B43F5138}" type="datetimeFigureOut">
              <a:rPr lang="fr-FR" smtClean="0"/>
              <a:t>09/06/2017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B6321-A8B4-47C4-B4FC-6F74D63A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4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2.jpg"/><Relationship Id="rId5" Type="http://schemas.openxmlformats.org/officeDocument/2006/relationships/image" Target="../media/image56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3.jpg"/><Relationship Id="rId5" Type="http://schemas.openxmlformats.org/officeDocument/2006/relationships/image" Target="../media/image59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3.jpg"/><Relationship Id="rId5" Type="http://schemas.openxmlformats.org/officeDocument/2006/relationships/image" Target="../media/image56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3.jpg"/><Relationship Id="rId5" Type="http://schemas.openxmlformats.org/officeDocument/2006/relationships/image" Target="../media/image1.jpeg"/><Relationship Id="rId10" Type="http://schemas.microsoft.com/office/2007/relationships/hdphoto" Target="../media/hdphoto2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70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jp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57.png"/><Relationship Id="rId4" Type="http://schemas.openxmlformats.org/officeDocument/2006/relationships/image" Target="../media/image82.png"/><Relationship Id="rId9" Type="http://schemas.openxmlformats.org/officeDocument/2006/relationships/image" Target="../media/image8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1.png"/><Relationship Id="rId3" Type="http://schemas.openxmlformats.org/officeDocument/2006/relationships/image" Target="../media/image1.jpeg"/><Relationship Id="rId21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6.png"/><Relationship Id="rId17" Type="http://schemas.openxmlformats.org/officeDocument/2006/relationships/image" Target="../media/image33.jpeg"/><Relationship Id="rId25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jpg"/><Relationship Id="rId20" Type="http://schemas.openxmlformats.org/officeDocument/2006/relationships/image" Target="../media/image36.jpg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24" Type="http://schemas.openxmlformats.org/officeDocument/2006/relationships/image" Target="../media/image16.jpg"/><Relationship Id="rId32" Type="http://schemas.openxmlformats.org/officeDocument/2006/relationships/image" Target="../media/image46.jpg"/><Relationship Id="rId5" Type="http://schemas.openxmlformats.org/officeDocument/2006/relationships/image" Target="../media/image22.jpeg"/><Relationship Id="rId15" Type="http://schemas.openxmlformats.org/officeDocument/2006/relationships/image" Target="../media/image31.jpeg"/><Relationship Id="rId23" Type="http://schemas.openxmlformats.org/officeDocument/2006/relationships/image" Target="../media/image39.png"/><Relationship Id="rId28" Type="http://schemas.openxmlformats.org/officeDocument/2006/relationships/image" Target="../media/image11.jpg"/><Relationship Id="rId10" Type="http://schemas.openxmlformats.org/officeDocument/2006/relationships/image" Target="../media/image27.jpg"/><Relationship Id="rId19" Type="http://schemas.openxmlformats.org/officeDocument/2006/relationships/image" Target="../media/image35.png"/><Relationship Id="rId31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jpg"/><Relationship Id="rId22" Type="http://schemas.openxmlformats.org/officeDocument/2006/relationships/image" Target="../media/image38.jpeg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jpeg"/><Relationship Id="rId12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0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49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8.jpe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2.jp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6.jpeg"/><Relationship Id="rId5" Type="http://schemas.openxmlformats.org/officeDocument/2006/relationships/image" Target="../media/image1.jpe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3600" kern="0" dirty="0" smtClean="0"/>
              <a:t>PCRS </a:t>
            </a:r>
            <a:r>
              <a:rPr lang="fr-FR" altLang="fr-FR" sz="3600" kern="0" dirty="0" smtClean="0"/>
              <a:t>- 09 </a:t>
            </a:r>
            <a:r>
              <a:rPr lang="fr-FR" altLang="fr-FR" sz="3600" kern="0" dirty="0" smtClean="0"/>
              <a:t>JUIN 2017</a:t>
            </a:r>
          </a:p>
          <a:p>
            <a:pPr algn="l"/>
            <a:r>
              <a:rPr lang="fr-FR" altLang="fr-FR" sz="3600" kern="0" dirty="0" smtClean="0"/>
              <a:t>Expérimentation Vendéenne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 flipV="1">
            <a:off x="7729538" y="6453188"/>
            <a:ext cx="1414462" cy="7143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 flipV="1">
            <a:off x="6181725" y="6453188"/>
            <a:ext cx="1547813" cy="71437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 flipV="1">
            <a:off x="4633913" y="6453188"/>
            <a:ext cx="1547812" cy="7143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 flipV="1">
            <a:off x="3086100" y="6453188"/>
            <a:ext cx="1547813" cy="7143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 flipV="1">
            <a:off x="1547813" y="6453188"/>
            <a:ext cx="1547812" cy="71437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 flipV="1">
            <a:off x="0" y="6453188"/>
            <a:ext cx="1547813" cy="714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6527800"/>
            <a:ext cx="9144000" cy="404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altLang="fr-FR" sz="1400" dirty="0">
                <a:latin typeface="Futura Lt BT" pitchFamily="34" charset="0"/>
              </a:rPr>
              <a:t>www.maisondescommunes85.fr</a:t>
            </a: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7" y="1168421"/>
            <a:ext cx="6140291" cy="411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6509" y="5413037"/>
            <a:ext cx="1657350" cy="5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080" y="2242267"/>
            <a:ext cx="1280160" cy="84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63"/>
          <p:cNvGrpSpPr>
            <a:grpSpLocks/>
          </p:cNvGrpSpPr>
          <p:nvPr/>
        </p:nvGrpSpPr>
        <p:grpSpPr bwMode="auto">
          <a:xfrm>
            <a:off x="5928337" y="3232509"/>
            <a:ext cx="1363646" cy="759344"/>
            <a:chOff x="6286500" y="1928813"/>
            <a:chExt cx="2642065" cy="1472196"/>
          </a:xfrm>
        </p:grpSpPr>
        <p:sp>
          <p:nvSpPr>
            <p:cNvPr id="32" name="Rectangle 31"/>
            <p:cNvSpPr/>
            <p:nvPr/>
          </p:nvSpPr>
          <p:spPr>
            <a:xfrm>
              <a:off x="6286500" y="1928813"/>
              <a:ext cx="2214563" cy="135731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33" name="Picture 11" descr="VENDEE_EAU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38" y="1989136"/>
              <a:ext cx="2570627" cy="1411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ZoneTexte 2"/>
          <p:cNvSpPr txBox="1"/>
          <p:nvPr/>
        </p:nvSpPr>
        <p:spPr>
          <a:xfrm>
            <a:off x="-142" y="6099760"/>
            <a:ext cx="914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Cédric SEIGNEURET – Directeur de GÉO VENDÉE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13" y="5371238"/>
            <a:ext cx="1152842" cy="676754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90" y="1412776"/>
            <a:ext cx="1728973" cy="630683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37" y="4587684"/>
            <a:ext cx="1924050" cy="678180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06" y="5301945"/>
            <a:ext cx="815340" cy="815340"/>
          </a:xfrm>
          <a:prstGeom prst="rect">
            <a:avLst/>
          </a:prstGeom>
        </p:spPr>
      </p:pic>
      <p:pic>
        <p:nvPicPr>
          <p:cNvPr id="24" name="Image 2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60" y="1236980"/>
            <a:ext cx="1814706" cy="694818"/>
          </a:xfrm>
          <a:prstGeom prst="rect">
            <a:avLst/>
          </a:prstGeom>
        </p:spPr>
      </p:pic>
      <p:pic>
        <p:nvPicPr>
          <p:cNvPr id="25" name="Image 2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01" y="2204864"/>
            <a:ext cx="1455420" cy="852170"/>
          </a:xfrm>
          <a:prstGeom prst="rect">
            <a:avLst/>
          </a:prstGeom>
        </p:spPr>
      </p:pic>
      <p:pic>
        <p:nvPicPr>
          <p:cNvPr id="28" name="Image 27"/>
          <p:cNvPicPr/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68" y="5265864"/>
            <a:ext cx="1767840" cy="875665"/>
          </a:xfrm>
          <a:prstGeom prst="rect">
            <a:avLst/>
          </a:prstGeom>
        </p:spPr>
      </p:pic>
      <p:pic>
        <p:nvPicPr>
          <p:cNvPr id="29" name="Image 28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66" y="3427035"/>
            <a:ext cx="1752600" cy="856615"/>
          </a:xfrm>
          <a:prstGeom prst="rect">
            <a:avLst/>
          </a:prstGeom>
        </p:spPr>
      </p:pic>
      <p:pic>
        <p:nvPicPr>
          <p:cNvPr id="34" name="Image 33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5302580"/>
            <a:ext cx="1219200" cy="8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>
                <a:sym typeface="Wingdings"/>
              </a:rPr>
              <a:t>Réforme des DT-DICT</a:t>
            </a: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-73950" y="562769"/>
            <a:ext cx="8606390" cy="2880320"/>
            <a:chOff x="-73950" y="980728"/>
            <a:chExt cx="8606390" cy="2880320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3275853" y="1412775"/>
              <a:ext cx="5256587" cy="1123441"/>
            </a:xfrm>
            <a:prstGeom prst="wedgeRoundRectCallout">
              <a:avLst>
                <a:gd name="adj1" fmla="val -67878"/>
                <a:gd name="adj2" fmla="val 8066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Qu’impose cette réforme aux collectivités ?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3950" y="980728"/>
              <a:ext cx="2880320" cy="2880320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-214475" y="2348880"/>
            <a:ext cx="8658056" cy="2831055"/>
            <a:chOff x="-214475" y="2348880"/>
            <a:chExt cx="8658056" cy="283105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475" y="3398926"/>
              <a:ext cx="1781009" cy="1781009"/>
            </a:xfrm>
            <a:prstGeom prst="rect">
              <a:avLst/>
            </a:prstGeom>
          </p:spPr>
        </p:pic>
        <p:sp>
          <p:nvSpPr>
            <p:cNvPr id="17" name="Rectangle à coins arrondis 16"/>
            <p:cNvSpPr/>
            <p:nvPr/>
          </p:nvSpPr>
          <p:spPr>
            <a:xfrm>
              <a:off x="3131840" y="2348880"/>
              <a:ext cx="5311741" cy="1003747"/>
            </a:xfrm>
            <a:prstGeom prst="wedgeRoundRectCallout">
              <a:avLst>
                <a:gd name="adj1" fmla="val -66299"/>
                <a:gd name="adj2" fmla="val 49525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Cette réforme impose principalement: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366210" y="5290933"/>
            <a:ext cx="7560840" cy="1422326"/>
            <a:chOff x="1187624" y="5179935"/>
            <a:chExt cx="7560840" cy="1422326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1187624" y="5179935"/>
              <a:ext cx="7560840" cy="1422326"/>
            </a:xfrm>
            <a:prstGeom prst="wedgeRoundRectCallout">
              <a:avLst>
                <a:gd name="adj1" fmla="val -53872"/>
                <a:gd name="adj2" fmla="val -50696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Ce plan géo référencé engage la responsabilité des collectivités !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16" y="5302031"/>
              <a:ext cx="801187" cy="700066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1440275" y="3504601"/>
            <a:ext cx="7452205" cy="1569660"/>
            <a:chOff x="1440275" y="3504601"/>
            <a:chExt cx="7452205" cy="1569660"/>
          </a:xfrm>
        </p:grpSpPr>
        <p:sp>
          <p:nvSpPr>
            <p:cNvPr id="24" name="ZoneTexte 23"/>
            <p:cNvSpPr txBox="1"/>
            <p:nvPr/>
          </p:nvSpPr>
          <p:spPr>
            <a:xfrm>
              <a:off x="2071421" y="3504601"/>
              <a:ext cx="68210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 fournir un plan géo référencé permettant de situer les </a:t>
              </a:r>
              <a:r>
                <a:rPr lang="fr-FR" sz="24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réseaux enterrés sensibles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avec une classe de </a:t>
              </a:r>
              <a:r>
                <a:rPr lang="fr-FR" sz="24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précision de 10 cm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1440275" y="3933056"/>
              <a:ext cx="504000" cy="504000"/>
              <a:chOff x="7131428" y="4617963"/>
              <a:chExt cx="504000" cy="504000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5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e 7"/>
          <p:cNvGrpSpPr/>
          <p:nvPr/>
        </p:nvGrpSpPr>
        <p:grpSpPr>
          <a:xfrm>
            <a:off x="1440275" y="5401932"/>
            <a:ext cx="9200098" cy="1200329"/>
            <a:chOff x="1440275" y="5401932"/>
            <a:chExt cx="9200098" cy="1200329"/>
          </a:xfrm>
        </p:grpSpPr>
        <p:sp>
          <p:nvSpPr>
            <p:cNvPr id="19" name="ZoneTexte 18"/>
            <p:cNvSpPr txBox="1"/>
            <p:nvPr/>
          </p:nvSpPr>
          <p:spPr>
            <a:xfrm>
              <a:off x="2071421" y="5401932"/>
              <a:ext cx="85689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 calendrier définissant 2 échéances :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4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2019</a:t>
              </a: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pour les communes « urbaines »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4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2026</a:t>
              </a: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pour les communes « rurales »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1440275" y="5750096"/>
              <a:ext cx="504000" cy="504000"/>
              <a:chOff x="7131428" y="4617963"/>
              <a:chExt cx="504000" cy="504000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8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09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3600" kern="0" dirty="0" smtClean="0">
                <a:sym typeface="Wingdings"/>
              </a:rPr>
              <a:t>Plan de Corps de Rue Simplifié</a:t>
            </a:r>
            <a:endParaRPr lang="fr-FR" altLang="fr-FR" sz="3600" kern="0" dirty="0">
              <a:sym typeface="Wingdings"/>
            </a:endParaRP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17168" y="1147809"/>
            <a:ext cx="9340094" cy="1722851"/>
            <a:chOff x="17168" y="1147809"/>
            <a:chExt cx="9340094" cy="1722851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17168" y="1147809"/>
              <a:ext cx="7704856" cy="1175100"/>
            </a:xfrm>
            <a:prstGeom prst="wedgeRoundRectCallout">
              <a:avLst>
                <a:gd name="adj1" fmla="val 43305"/>
                <a:gd name="adj2" fmla="val 68054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collectivités </a:t>
              </a:r>
              <a:r>
                <a:rPr lang="fr-FR" sz="28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ont-elles</a:t>
              </a:r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ce référentiel ? La réponse est </a:t>
              </a:r>
              <a:r>
                <a:rPr lang="fr-FR" sz="44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NON</a:t>
              </a:r>
              <a:endParaRPr lang="fr-FR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296" y="1663506"/>
              <a:ext cx="2120966" cy="12071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" name="Rectangle 33"/>
          <p:cNvSpPr/>
          <p:nvPr/>
        </p:nvSpPr>
        <p:spPr>
          <a:xfrm>
            <a:off x="86884" y="5487756"/>
            <a:ext cx="8934896" cy="13702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fr-FR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onseil </a:t>
            </a:r>
            <a:r>
              <a:rPr lang="fr-FR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ational de l’</a:t>
            </a:r>
            <a:r>
              <a:rPr lang="fr-FR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nformation </a:t>
            </a:r>
            <a:r>
              <a:rPr lang="fr-FR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éographique</a:t>
            </a:r>
          </a:p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défini un géo-standard PCRS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(cahier des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charges d’échange de données) </a:t>
            </a:r>
            <a:endParaRPr lang="fr-F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564904" y="2636912"/>
            <a:ext cx="4337481" cy="809812"/>
          </a:xfrm>
          <a:prstGeom prst="wedgeRoundRectCallout">
            <a:avLst>
              <a:gd name="adj1" fmla="val 61201"/>
              <a:gd name="adj2" fmla="val 872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le timing?</a:t>
            </a:r>
          </a:p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faut allez vite !!! </a:t>
            </a:r>
            <a:endParaRPr lang="fr-FR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-74476" y="3446724"/>
            <a:ext cx="9096256" cy="2041032"/>
            <a:chOff x="-134103" y="2396040"/>
            <a:chExt cx="9096256" cy="204103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103" y="2396040"/>
              <a:ext cx="2041032" cy="2041032"/>
            </a:xfrm>
            <a:prstGeom prst="rect">
              <a:avLst/>
            </a:prstGeom>
          </p:spPr>
        </p:pic>
        <p:sp>
          <p:nvSpPr>
            <p:cNvPr id="11" name="Rectangle à coins arrondis 10"/>
            <p:cNvSpPr/>
            <p:nvPr/>
          </p:nvSpPr>
          <p:spPr>
            <a:xfrm>
              <a:off x="1784709" y="2906166"/>
              <a:ext cx="7177444" cy="1020781"/>
            </a:xfrm>
            <a:prstGeom prst="wedgeRoundRectCallout">
              <a:avLst>
                <a:gd name="adj1" fmla="val -54693"/>
                <a:gd name="adj2" fmla="val 1553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 référentiel c’est le </a:t>
              </a:r>
              <a:r>
                <a:rPr lang="fr-FR" sz="3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PCRS</a:t>
              </a:r>
              <a:r>
                <a:rPr lang="fr-FR" sz="32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algn="ctr"/>
              <a:r>
                <a:rPr lang="fr-FR" sz="28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</a:t>
              </a:r>
              <a:r>
                <a:rPr lang="fr-FR" sz="32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2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fr-FR" sz="28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 </a:t>
              </a:r>
              <a:r>
                <a:rPr lang="fr-FR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 </a:t>
              </a:r>
              <a:r>
                <a:rPr lang="fr-FR" sz="28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fr-FR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orps de </a:t>
              </a:r>
              <a:r>
                <a:rPr lang="fr-FR" sz="28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</a:t>
              </a:r>
              <a:r>
                <a:rPr lang="fr-FR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ue </a:t>
              </a:r>
              <a:r>
                <a:rPr lang="fr-FR" sz="28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</a:t>
              </a:r>
              <a:r>
                <a:rPr lang="fr-FR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implifié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3600" kern="0" dirty="0" smtClean="0">
                <a:sym typeface="Wingdings"/>
              </a:rPr>
              <a:t>Plan de Corps de Rue Simplifié</a:t>
            </a:r>
            <a:endParaRPr lang="fr-FR" altLang="fr-FR" sz="3600" kern="0" dirty="0">
              <a:sym typeface="Wingdings"/>
            </a:endParaRP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1854740" y="501543"/>
            <a:ext cx="7235721" cy="2016224"/>
            <a:chOff x="1854740" y="501543"/>
            <a:chExt cx="7235721" cy="201622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237" y="501543"/>
              <a:ext cx="2016224" cy="2016224"/>
            </a:xfrm>
            <a:prstGeom prst="rect">
              <a:avLst/>
            </a:prstGeom>
          </p:spPr>
        </p:pic>
        <p:sp>
          <p:nvSpPr>
            <p:cNvPr id="14" name="Rectangle à coins arrondis 13"/>
            <p:cNvSpPr/>
            <p:nvPr/>
          </p:nvSpPr>
          <p:spPr>
            <a:xfrm>
              <a:off x="1854740" y="908720"/>
              <a:ext cx="4320480" cy="711348"/>
            </a:xfrm>
            <a:prstGeom prst="wedgeRoundRectCallout">
              <a:avLst>
                <a:gd name="adj1" fmla="val 80135"/>
                <a:gd name="adj2" fmla="val -1539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PCRS c’est quoi ?</a:t>
              </a:r>
              <a:endParaRPr lang="fr-FR" sz="4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87080" y="1659804"/>
            <a:ext cx="9190248" cy="2578415"/>
            <a:chOff x="87080" y="1659804"/>
            <a:chExt cx="9190248" cy="2578415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87080" y="1659804"/>
              <a:ext cx="6861184" cy="1841203"/>
            </a:xfrm>
            <a:prstGeom prst="wedgeRoundRectCallout">
              <a:avLst>
                <a:gd name="adj1" fmla="val 59738"/>
                <a:gd name="adj2" fmla="val 9046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C’est le référentiel support de demain pour tous les éléments constitutifs de la rue avec une précision &lt; 10 cm en X,Y.</a:t>
              </a:r>
              <a:endParaRPr lang="fr-FR" sz="4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36296" y="2197187"/>
              <a:ext cx="2041032" cy="2041032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104534" y="3585585"/>
            <a:ext cx="9130409" cy="3456406"/>
            <a:chOff x="104534" y="3585585"/>
            <a:chExt cx="9130409" cy="3456406"/>
          </a:xfrm>
        </p:grpSpPr>
        <p:grpSp>
          <p:nvGrpSpPr>
            <p:cNvPr id="25" name="Groupe 24"/>
            <p:cNvGrpSpPr/>
            <p:nvPr/>
          </p:nvGrpSpPr>
          <p:grpSpPr>
            <a:xfrm>
              <a:off x="104534" y="3585585"/>
              <a:ext cx="9130409" cy="3456406"/>
              <a:chOff x="104534" y="3585585"/>
              <a:chExt cx="9130409" cy="345640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72417">
                <a:off x="3797488" y="3763871"/>
                <a:ext cx="5437455" cy="3278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" name="Groupe 23"/>
              <p:cNvGrpSpPr/>
              <p:nvPr/>
            </p:nvGrpSpPr>
            <p:grpSpPr>
              <a:xfrm>
                <a:off x="104534" y="3585585"/>
                <a:ext cx="4899514" cy="3110656"/>
                <a:chOff x="104534" y="3585585"/>
                <a:chExt cx="4899514" cy="3110656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686" t="21048" r="4774" b="19544"/>
                <a:stretch/>
              </p:blipFill>
              <p:spPr bwMode="auto">
                <a:xfrm>
                  <a:off x="104534" y="3585585"/>
                  <a:ext cx="4899514" cy="31106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1242672" y="4703996"/>
                  <a:ext cx="1224136" cy="288032"/>
                </a:xfrm>
                <a:prstGeom prst="wedgeRectCallout">
                  <a:avLst>
                    <a:gd name="adj1" fmla="val -43427"/>
                    <a:gd name="adj2" fmla="val 288216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/>
                    <a:t>b</a:t>
                  </a:r>
                  <a:r>
                    <a:rPr lang="fr-FR" dirty="0" smtClean="0"/>
                    <a:t>ordure</a:t>
                  </a:r>
                  <a:endParaRPr lang="fr-FR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402912" y="5140913"/>
                  <a:ext cx="1224136" cy="288032"/>
                </a:xfrm>
                <a:prstGeom prst="wedgeRectCallout">
                  <a:avLst>
                    <a:gd name="adj1" fmla="val -54012"/>
                    <a:gd name="adj2" fmla="val 73574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 smtClean="0"/>
                    <a:t>avaloir</a:t>
                  </a:r>
                  <a:endParaRPr lang="fr-FR" dirty="0"/>
                </a:p>
              </p:txBody>
            </p:sp>
          </p:grpSp>
        </p:grpSp>
        <p:sp>
          <p:nvSpPr>
            <p:cNvPr id="28" name="Rectangle 27"/>
            <p:cNvSpPr/>
            <p:nvPr/>
          </p:nvSpPr>
          <p:spPr>
            <a:xfrm>
              <a:off x="3301647" y="5875692"/>
              <a:ext cx="1598760" cy="288032"/>
            </a:xfrm>
            <a:prstGeom prst="wedgeRectCallout">
              <a:avLst>
                <a:gd name="adj1" fmla="val -22456"/>
                <a:gd name="adj2" fmla="val 18062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Bouche à clé</a:t>
              </a:r>
              <a:endParaRPr lang="fr-F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90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 kern="0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>
                <a:sym typeface="Wingdings"/>
              </a:rPr>
              <a:t>Rapprochement </a:t>
            </a:r>
            <a:r>
              <a:rPr lang="fr-FR" dirty="0" err="1"/>
              <a:t>Enedis</a:t>
            </a:r>
            <a:r>
              <a:rPr lang="fr-FR" altLang="fr-FR" dirty="0">
                <a:sym typeface="Wingdings"/>
              </a:rPr>
              <a:t> </a:t>
            </a:r>
            <a:endParaRPr lang="fr-FR" altLang="fr-FR" dirty="0"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25538"/>
            <a:ext cx="2598192" cy="2598192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2287438" y="1196752"/>
            <a:ext cx="6749058" cy="1800200"/>
          </a:xfrm>
          <a:prstGeom prst="wedgeRoundRectCallout">
            <a:avLst>
              <a:gd name="adj1" fmla="val -53243"/>
              <a:gd name="adj2" fmla="val -54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types de plan très grande échelle constituent principalement leur référentiel.</a:t>
            </a:r>
            <a:endParaRPr lang="fr-FR" sz="4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79512" y="3912362"/>
            <a:ext cx="4148137" cy="2527508"/>
            <a:chOff x="179512" y="3912362"/>
            <a:chExt cx="4148137" cy="2527508"/>
          </a:xfrm>
        </p:grpSpPr>
        <p:pic>
          <p:nvPicPr>
            <p:cNvPr id="7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368183"/>
              <a:ext cx="4148137" cy="207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space réservé du contenu 2"/>
            <p:cNvSpPr txBox="1">
              <a:spLocks/>
            </p:cNvSpPr>
            <p:nvPr/>
          </p:nvSpPr>
          <p:spPr>
            <a:xfrm>
              <a:off x="396775" y="3912362"/>
              <a:ext cx="3713609" cy="42862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9pPr>
            </a:lstStyle>
            <a:p>
              <a:pPr>
                <a:buClr>
                  <a:srgbClr val="FFFFCC"/>
                </a:buClr>
                <a:buFont typeface="Wingdings" pitchFamily="2" charset="2"/>
                <a:buChar char="v"/>
                <a:defRPr/>
              </a:pPr>
              <a:r>
                <a:rPr lang="fr-FR" altLang="fr-FR" sz="2600" b="1" kern="0" dirty="0" smtClean="0">
                  <a:solidFill>
                    <a:schemeClr val="accent1">
                      <a:lumMod val="50000"/>
                    </a:schemeClr>
                  </a:solidFill>
                  <a:effectLst/>
                </a:rPr>
                <a:t>Plans corps de rue V2</a:t>
              </a:r>
              <a:endParaRPr lang="fr-FR" altLang="fr-FR" sz="2600" b="1" kern="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716016" y="3912361"/>
            <a:ext cx="4194162" cy="2527509"/>
            <a:chOff x="4716016" y="3912361"/>
            <a:chExt cx="4194162" cy="252750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342789"/>
              <a:ext cx="4194162" cy="209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space réservé du contenu 2"/>
            <p:cNvSpPr txBox="1">
              <a:spLocks/>
            </p:cNvSpPr>
            <p:nvPr/>
          </p:nvSpPr>
          <p:spPr>
            <a:xfrm>
              <a:off x="4956292" y="3912361"/>
              <a:ext cx="3713609" cy="42862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9pPr>
            </a:lstStyle>
            <a:p>
              <a:pPr>
                <a:buClr>
                  <a:srgbClr val="FFFFCC"/>
                </a:buClr>
                <a:buFont typeface="Wingdings" pitchFamily="2" charset="2"/>
                <a:buChar char="v"/>
                <a:defRPr/>
              </a:pPr>
              <a:r>
                <a:rPr lang="fr-FR" altLang="fr-FR" sz="2600" b="1" kern="0" dirty="0" smtClean="0">
                  <a:solidFill>
                    <a:schemeClr val="accent1">
                      <a:lumMod val="50000"/>
                    </a:schemeClr>
                  </a:solidFill>
                  <a:effectLst/>
                </a:rPr>
                <a:t>Plans corps de rue V3</a:t>
              </a:r>
              <a:endParaRPr lang="fr-FR" altLang="fr-FR" sz="2600" b="1" kern="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tangle à coins arrondis 12"/>
          <p:cNvSpPr/>
          <p:nvPr/>
        </p:nvSpPr>
        <p:spPr>
          <a:xfrm>
            <a:off x="2489672" y="1429879"/>
            <a:ext cx="5034656" cy="1333945"/>
          </a:xfrm>
          <a:prstGeom prst="wedgeRoundRectCallout">
            <a:avLst>
              <a:gd name="adj1" fmla="val -53243"/>
              <a:gd name="adj2" fmla="val -54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Seul le V3 est compatible PCRS !</a:t>
            </a:r>
            <a:endParaRPr lang="fr-FR" sz="4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64857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 kern="0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>
                <a:sym typeface="Wingdings"/>
              </a:rPr>
              <a:t>Qualification RTGE </a:t>
            </a:r>
            <a:r>
              <a:rPr lang="fr-FR" dirty="0" err="1"/>
              <a:t>Enedis</a:t>
            </a:r>
            <a:endParaRPr lang="fr-FR" altLang="fr-FR" dirty="0"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2292" y="1135637"/>
            <a:ext cx="9222742" cy="990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fr-FR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Avantages :</a:t>
            </a:r>
          </a:p>
        </p:txBody>
      </p:sp>
      <p:sp>
        <p:nvSpPr>
          <p:cNvPr id="9" name="Rectangle 8"/>
          <p:cNvSpPr/>
          <p:nvPr/>
        </p:nvSpPr>
        <p:spPr>
          <a:xfrm>
            <a:off x="-12292" y="2708920"/>
            <a:ext cx="9324342" cy="113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fr-FR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Inconvénients :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77719" y="1802524"/>
            <a:ext cx="9643274" cy="648048"/>
            <a:chOff x="119020" y="1712500"/>
            <a:chExt cx="9643274" cy="648048"/>
          </a:xfrm>
        </p:grpSpPr>
        <p:sp>
          <p:nvSpPr>
            <p:cNvPr id="11" name="Rectangle 10"/>
            <p:cNvSpPr/>
            <p:nvPr/>
          </p:nvSpPr>
          <p:spPr>
            <a:xfrm>
              <a:off x="539552" y="1712500"/>
              <a:ext cx="9222742" cy="648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>
                <a:spcBef>
                  <a:spcPts val="150"/>
                </a:spcBef>
                <a:spcAft>
                  <a:spcPts val="100"/>
                </a:spcAft>
              </a:pPr>
              <a:r>
                <a:rPr lang="fr-FR" sz="2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Une précision compatible PCRS</a:t>
              </a:r>
              <a:endParaRPr lang="fr-FR" dirty="0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19020" y="1784524"/>
              <a:ext cx="504000" cy="504000"/>
              <a:chOff x="7131428" y="4617963"/>
              <a:chExt cx="504000" cy="504000"/>
            </a:xfrm>
          </p:grpSpPr>
          <p:sp>
            <p:nvSpPr>
              <p:cNvPr id="15" name="Rectangle à coins arrondis 14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5" name="Groupe 34"/>
          <p:cNvGrpSpPr/>
          <p:nvPr/>
        </p:nvGrpSpPr>
        <p:grpSpPr>
          <a:xfrm>
            <a:off x="64620" y="3251030"/>
            <a:ext cx="9830353" cy="648048"/>
            <a:chOff x="90640" y="3276432"/>
            <a:chExt cx="9830353" cy="648048"/>
          </a:xfrm>
        </p:grpSpPr>
        <p:sp>
          <p:nvSpPr>
            <p:cNvPr id="19" name="Rectangle 18"/>
            <p:cNvSpPr/>
            <p:nvPr/>
          </p:nvSpPr>
          <p:spPr>
            <a:xfrm>
              <a:off x="698251" y="3276432"/>
              <a:ext cx="9222742" cy="648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>
                <a:spcBef>
                  <a:spcPts val="150"/>
                </a:spcBef>
                <a:spcAft>
                  <a:spcPts val="100"/>
                </a:spcAft>
              </a:pPr>
              <a:r>
                <a:rPr lang="fr-FR" sz="2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objets non définis en Z</a:t>
              </a:r>
              <a:endParaRPr lang="fr-FR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0640" y="3446899"/>
              <a:ext cx="862984" cy="307114"/>
            </a:xfrm>
            <a:prstGeom prst="rect">
              <a:avLst/>
            </a:prstGeom>
          </p:spPr>
        </p:pic>
      </p:grpSp>
      <p:grpSp>
        <p:nvGrpSpPr>
          <p:cNvPr id="36" name="Groupe 35"/>
          <p:cNvGrpSpPr/>
          <p:nvPr/>
        </p:nvGrpSpPr>
        <p:grpSpPr>
          <a:xfrm>
            <a:off x="64620" y="4149080"/>
            <a:ext cx="9053360" cy="1181818"/>
            <a:chOff x="90640" y="4221088"/>
            <a:chExt cx="9053360" cy="1181818"/>
          </a:xfrm>
        </p:grpSpPr>
        <p:sp>
          <p:nvSpPr>
            <p:cNvPr id="17" name="Rectangle 16"/>
            <p:cNvSpPr/>
            <p:nvPr/>
          </p:nvSpPr>
          <p:spPr>
            <a:xfrm>
              <a:off x="698251" y="4221088"/>
              <a:ext cx="8445749" cy="1181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lvl="1">
                <a:spcBef>
                  <a:spcPts val="150"/>
                </a:spcBef>
                <a:spcAft>
                  <a:spcPts val="100"/>
                </a:spcAft>
              </a:pPr>
              <a:r>
                <a:rPr lang="fr-FR" sz="26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fr-FR" sz="2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 nombreux objets non identifiés = difficultés d’exploitation SIG </a:t>
              </a:r>
            </a:p>
            <a:p>
              <a:pPr lvl="1">
                <a:spcBef>
                  <a:spcPts val="150"/>
                </a:spcBef>
                <a:spcAft>
                  <a:spcPts val="100"/>
                </a:spcAft>
              </a:pPr>
              <a:r>
                <a:rPr lang="fr-FR" sz="20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vecteur est dessiné mais on ne sait pas ce qu’il représente réellement sur le terrain !</a:t>
              </a:r>
              <a:endParaRPr lang="fr-FR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endParaRPr lang="fr-FR" dirty="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0640" y="4499579"/>
              <a:ext cx="862984" cy="307114"/>
            </a:xfrm>
            <a:prstGeom prst="rect">
              <a:avLst/>
            </a:prstGeom>
          </p:spPr>
        </p:pic>
      </p:grpSp>
      <p:grpSp>
        <p:nvGrpSpPr>
          <p:cNvPr id="37" name="Groupe 36"/>
          <p:cNvGrpSpPr/>
          <p:nvPr/>
        </p:nvGrpSpPr>
        <p:grpSpPr>
          <a:xfrm>
            <a:off x="64620" y="5904796"/>
            <a:ext cx="9819393" cy="864096"/>
            <a:chOff x="101600" y="5373216"/>
            <a:chExt cx="9819393" cy="864096"/>
          </a:xfrm>
        </p:grpSpPr>
        <p:sp>
          <p:nvSpPr>
            <p:cNvPr id="13" name="Rectangle 12"/>
            <p:cNvSpPr/>
            <p:nvPr/>
          </p:nvSpPr>
          <p:spPr>
            <a:xfrm>
              <a:off x="698251" y="5373216"/>
              <a:ext cx="9222742" cy="86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lvl="1">
                <a:spcBef>
                  <a:spcPts val="150"/>
                </a:spcBef>
                <a:spcAft>
                  <a:spcPts val="100"/>
                </a:spcAft>
              </a:pPr>
              <a:r>
                <a:rPr lang="fr-FR" sz="2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Economiquement intéressant si l’on</a:t>
              </a:r>
            </a:p>
            <a:p>
              <a:pPr lvl="1">
                <a:spcBef>
                  <a:spcPts val="150"/>
                </a:spcBef>
                <a:spcAft>
                  <a:spcPts val="100"/>
                </a:spcAft>
              </a:pPr>
              <a:r>
                <a:rPr lang="fr-FR" sz="2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souhaite </a:t>
              </a:r>
              <a:r>
                <a:rPr lang="fr-FR" sz="2600" b="1" u="sng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seulement répondre aux DT DICT</a:t>
              </a:r>
              <a:endParaRPr lang="fr-FR" b="1" u="sng" dirty="0"/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1600" y="5651707"/>
              <a:ext cx="862984" cy="307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3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 kern="0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 smtClean="0">
                <a:sym typeface="Wingdings"/>
              </a:rPr>
              <a:t>Plusieurs PCRS...</a:t>
            </a:r>
            <a:endParaRPr lang="fr-FR" altLang="fr-FR" dirty="0"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1907704" y="1340768"/>
            <a:ext cx="6408712" cy="804492"/>
          </a:xfrm>
          <a:prstGeom prst="wedgeRoundRectCallout">
            <a:avLst>
              <a:gd name="adj1" fmla="val -57119"/>
              <a:gd name="adj2" fmla="val 232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 PCRS pour quel usage ?</a:t>
            </a:r>
            <a:endParaRPr lang="fr-FR" sz="4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977" y="1268760"/>
            <a:ext cx="1886297" cy="1886297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92171" y="2956053"/>
            <a:ext cx="8350140" cy="1384995"/>
            <a:chOff x="592171" y="2956053"/>
            <a:chExt cx="8350140" cy="1384995"/>
          </a:xfrm>
        </p:grpSpPr>
        <p:sp>
          <p:nvSpPr>
            <p:cNvPr id="16" name="ZoneTexte 15"/>
            <p:cNvSpPr txBox="1"/>
            <p:nvPr/>
          </p:nvSpPr>
          <p:spPr>
            <a:xfrm>
              <a:off x="1490390" y="2956053"/>
              <a:ext cx="745192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 PCRS gestionnaire de réseau </a:t>
              </a:r>
              <a:r>
                <a:rPr lang="fr-FR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permettant de répondre seulement aux besoins DT DICT</a:t>
              </a:r>
              <a:endPara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592171" y="3396550"/>
              <a:ext cx="504000" cy="504000"/>
              <a:chOff x="7131428" y="4617963"/>
              <a:chExt cx="504000" cy="504000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3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" name="Groupe 2"/>
          <p:cNvGrpSpPr/>
          <p:nvPr/>
        </p:nvGrpSpPr>
        <p:grpSpPr>
          <a:xfrm>
            <a:off x="608425" y="4820151"/>
            <a:ext cx="8324696" cy="1384995"/>
            <a:chOff x="608425" y="4820151"/>
            <a:chExt cx="8324696" cy="1384995"/>
          </a:xfrm>
        </p:grpSpPr>
        <p:sp>
          <p:nvSpPr>
            <p:cNvPr id="19" name="ZoneTexte 18"/>
            <p:cNvSpPr txBox="1"/>
            <p:nvPr/>
          </p:nvSpPr>
          <p:spPr>
            <a:xfrm>
              <a:off x="1481200" y="4820151"/>
              <a:ext cx="745192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 PCRS gestionnaire de voirie</a:t>
              </a:r>
            </a:p>
            <a:p>
              <a:r>
                <a:rPr lang="fr-FR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fr-FR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ermettant de répondre aux problématiques de gestions de la voirie</a:t>
              </a:r>
              <a:endPara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608425" y="5260648"/>
              <a:ext cx="504000" cy="504000"/>
              <a:chOff x="7131428" y="4617963"/>
              <a:chExt cx="504000" cy="504000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390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600" b="1" kern="0" dirty="0">
                <a:solidFill>
                  <a:schemeClr val="bg1"/>
                </a:solidFill>
                <a:latin typeface="Futura Md BT" panose="020B0802020204020204" pitchFamily="34" charset="0"/>
                <a:sym typeface="Wingdings"/>
              </a:rPr>
              <a:t>Plan de Corps de Rue Simplifié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3924230" y="1870194"/>
            <a:ext cx="1782531" cy="4747713"/>
            <a:chOff x="3931247" y="1444306"/>
            <a:chExt cx="1782531" cy="4747713"/>
          </a:xfrm>
        </p:grpSpPr>
        <p:sp>
          <p:nvSpPr>
            <p:cNvPr id="9" name="Rectangle 8"/>
            <p:cNvSpPr/>
            <p:nvPr/>
          </p:nvSpPr>
          <p:spPr>
            <a:xfrm>
              <a:off x="3931247" y="1444306"/>
              <a:ext cx="1782531" cy="47477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9980" y="1577779"/>
              <a:ext cx="1505766" cy="543198"/>
            </a:xfrm>
            <a:prstGeom prst="rect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/>
                <a:t>PRODUCTION DU  PCRS</a:t>
              </a:r>
              <a:endParaRPr lang="fr-FR" sz="14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6043" y="1870194"/>
            <a:ext cx="3799015" cy="4747713"/>
            <a:chOff x="83060" y="1444306"/>
            <a:chExt cx="1373845" cy="4747713"/>
          </a:xfrm>
        </p:grpSpPr>
        <p:sp>
          <p:nvSpPr>
            <p:cNvPr id="12" name="Rectangle 11"/>
            <p:cNvSpPr/>
            <p:nvPr/>
          </p:nvSpPr>
          <p:spPr>
            <a:xfrm>
              <a:off x="83060" y="1444306"/>
              <a:ext cx="1373845" cy="47477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2963" y="1576442"/>
              <a:ext cx="1194038" cy="543198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/>
                <a:t>LEVÉ ET TRAITEMENT DE L’IMAGE</a:t>
              </a:r>
              <a:endParaRPr lang="fr-FR" sz="14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65944" y="3591851"/>
            <a:ext cx="1194037" cy="510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Roulage</a:t>
            </a:r>
          </a:p>
          <a:p>
            <a:pPr algn="ctr"/>
            <a:r>
              <a:rPr lang="fr-FR" sz="1400" dirty="0" smtClean="0"/>
              <a:t>LIDAR</a:t>
            </a:r>
            <a:endParaRPr lang="fr-FR" sz="1400" dirty="0"/>
          </a:p>
        </p:txBody>
      </p:sp>
      <p:sp>
        <p:nvSpPr>
          <p:cNvPr id="15" name="Rectangle 14"/>
          <p:cNvSpPr/>
          <p:nvPr/>
        </p:nvSpPr>
        <p:spPr>
          <a:xfrm>
            <a:off x="165942" y="5996487"/>
            <a:ext cx="1194037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Traditionnel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1611003" y="3591851"/>
            <a:ext cx="2196000" cy="510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Calage image</a:t>
            </a:r>
            <a:endParaRPr lang="fr-FR" sz="1600" dirty="0"/>
          </a:p>
        </p:txBody>
      </p:sp>
      <p:sp>
        <p:nvSpPr>
          <p:cNvPr id="17" name="Rectangle 16"/>
          <p:cNvSpPr/>
          <p:nvPr/>
        </p:nvSpPr>
        <p:spPr>
          <a:xfrm>
            <a:off x="4550892" y="4405951"/>
            <a:ext cx="936104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PCRS</a:t>
            </a:r>
            <a:endParaRPr lang="fr-FR" dirty="0"/>
          </a:p>
        </p:txBody>
      </p:sp>
      <p:cxnSp>
        <p:nvCxnSpPr>
          <p:cNvPr id="20" name="Connecteur droit avec flèche 19"/>
          <p:cNvCxnSpPr>
            <a:stCxn id="14" idx="3"/>
            <a:endCxn id="16" idx="1"/>
          </p:cNvCxnSpPr>
          <p:nvPr/>
        </p:nvCxnSpPr>
        <p:spPr>
          <a:xfrm>
            <a:off x="1359981" y="3847283"/>
            <a:ext cx="2510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ngle 20"/>
          <p:cNvCxnSpPr>
            <a:stCxn id="15" idx="3"/>
            <a:endCxn id="17" idx="2"/>
          </p:cNvCxnSpPr>
          <p:nvPr/>
        </p:nvCxnSpPr>
        <p:spPr>
          <a:xfrm flipV="1">
            <a:off x="1359979" y="4910007"/>
            <a:ext cx="3658965" cy="133850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65947" y="2807782"/>
            <a:ext cx="1194037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Vol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602348" y="2821340"/>
            <a:ext cx="2196000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Orthophotogrammétrie</a:t>
            </a:r>
            <a:endParaRPr lang="fr-FR" sz="1600" dirty="0"/>
          </a:p>
        </p:txBody>
      </p:sp>
      <p:cxnSp>
        <p:nvCxnSpPr>
          <p:cNvPr id="24" name="Connecteur droit avec flèche 23"/>
          <p:cNvCxnSpPr>
            <a:endCxn id="23" idx="1"/>
          </p:cNvCxnSpPr>
          <p:nvPr/>
        </p:nvCxnSpPr>
        <p:spPr>
          <a:xfrm>
            <a:off x="1368639" y="3073368"/>
            <a:ext cx="2337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23" idx="3"/>
            <a:endCxn id="17" idx="0"/>
          </p:cNvCxnSpPr>
          <p:nvPr/>
        </p:nvCxnSpPr>
        <p:spPr>
          <a:xfrm>
            <a:off x="3798348" y="3073368"/>
            <a:ext cx="1220596" cy="133258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89" y="1422144"/>
            <a:ext cx="3799169" cy="32717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PHASE D’ACQUISITION</a:t>
            </a:r>
            <a:endParaRPr lang="fr-FR" sz="200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5755931" y="1870194"/>
            <a:ext cx="3273548" cy="4747713"/>
            <a:chOff x="5762948" y="1444306"/>
            <a:chExt cx="3273548" cy="4747713"/>
          </a:xfrm>
        </p:grpSpPr>
        <p:sp>
          <p:nvSpPr>
            <p:cNvPr id="28" name="Rectangle 27"/>
            <p:cNvSpPr/>
            <p:nvPr/>
          </p:nvSpPr>
          <p:spPr>
            <a:xfrm>
              <a:off x="5762948" y="1444306"/>
              <a:ext cx="3273548" cy="474771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03578" y="1577779"/>
              <a:ext cx="2592288" cy="543198"/>
            </a:xfrm>
            <a:prstGeom prst="rect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/>
                <a:t>CALAGE DONNÉES METIERS</a:t>
              </a:r>
              <a:endParaRPr lang="fr-FR" sz="14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5868143" y="4405951"/>
            <a:ext cx="1005953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Calage vecteurs</a:t>
            </a:r>
            <a:endParaRPr lang="fr-FR" dirty="0"/>
          </a:p>
        </p:txBody>
      </p:sp>
      <p:cxnSp>
        <p:nvCxnSpPr>
          <p:cNvPr id="31" name="Connecteur droit avec flèche 30"/>
          <p:cNvCxnSpPr>
            <a:stCxn id="17" idx="3"/>
            <a:endCxn id="30" idx="1"/>
          </p:cNvCxnSpPr>
          <p:nvPr/>
        </p:nvCxnSpPr>
        <p:spPr>
          <a:xfrm>
            <a:off x="5486996" y="4657979"/>
            <a:ext cx="3811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924230" y="1422144"/>
            <a:ext cx="1782531" cy="32717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PHASE PCRS</a:t>
            </a:r>
            <a:endParaRPr lang="fr-FR" sz="2000" dirty="0"/>
          </a:p>
        </p:txBody>
      </p:sp>
      <p:sp>
        <p:nvSpPr>
          <p:cNvPr id="33" name="Rectangle 32"/>
          <p:cNvSpPr/>
          <p:nvPr/>
        </p:nvSpPr>
        <p:spPr>
          <a:xfrm>
            <a:off x="165943" y="5098282"/>
            <a:ext cx="1194037" cy="7407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Roulage</a:t>
            </a:r>
          </a:p>
          <a:p>
            <a:pPr algn="ctr"/>
            <a:r>
              <a:rPr lang="fr-FR" sz="1400" dirty="0" smtClean="0"/>
              <a:t>Vues immersives</a:t>
            </a:r>
            <a:endParaRPr lang="fr-FR" sz="1400" dirty="0"/>
          </a:p>
        </p:txBody>
      </p:sp>
      <p:grpSp>
        <p:nvGrpSpPr>
          <p:cNvPr id="35" name="Groupe 34"/>
          <p:cNvGrpSpPr/>
          <p:nvPr/>
        </p:nvGrpSpPr>
        <p:grpSpPr>
          <a:xfrm>
            <a:off x="1611003" y="4102715"/>
            <a:ext cx="2196000" cy="1110527"/>
            <a:chOff x="1611003" y="3578104"/>
            <a:chExt cx="2196000" cy="1110527"/>
          </a:xfrm>
        </p:grpSpPr>
        <p:cxnSp>
          <p:nvCxnSpPr>
            <p:cNvPr id="36" name="Connecteur droit avec flèche 35"/>
            <p:cNvCxnSpPr>
              <a:stCxn id="16" idx="2"/>
              <a:endCxn id="34" idx="0"/>
            </p:cNvCxnSpPr>
            <p:nvPr/>
          </p:nvCxnSpPr>
          <p:spPr>
            <a:xfrm>
              <a:off x="2709003" y="3578104"/>
              <a:ext cx="0" cy="1110527"/>
            </a:xfrm>
            <a:prstGeom prst="straightConnector1">
              <a:avLst/>
            </a:prstGeom>
            <a:ln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1611003" y="3937204"/>
              <a:ext cx="2196000" cy="3923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/>
                <a:t>Ortho Voirie (2d,3d)</a:t>
              </a:r>
              <a:endParaRPr lang="fr-FR" sz="1600" dirty="0"/>
            </a:p>
          </p:txBody>
        </p:sp>
      </p:grpSp>
      <p:cxnSp>
        <p:nvCxnSpPr>
          <p:cNvPr id="38" name="Connecteur droit avec flèche 37"/>
          <p:cNvCxnSpPr>
            <a:stCxn id="33" idx="3"/>
            <a:endCxn id="34" idx="1"/>
          </p:cNvCxnSpPr>
          <p:nvPr/>
        </p:nvCxnSpPr>
        <p:spPr>
          <a:xfrm>
            <a:off x="1359980" y="5468674"/>
            <a:ext cx="2510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>
            <a:stCxn id="16" idx="3"/>
            <a:endCxn id="17" idx="1"/>
          </p:cNvCxnSpPr>
          <p:nvPr/>
        </p:nvCxnSpPr>
        <p:spPr>
          <a:xfrm>
            <a:off x="3807003" y="3847283"/>
            <a:ext cx="743889" cy="810696"/>
          </a:xfrm>
          <a:prstGeom prst="bentConnector3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>
            <a:stCxn id="34" idx="3"/>
            <a:endCxn id="17" idx="1"/>
          </p:cNvCxnSpPr>
          <p:nvPr/>
        </p:nvCxnSpPr>
        <p:spPr>
          <a:xfrm flipV="1">
            <a:off x="3807002" y="4657979"/>
            <a:ext cx="743890" cy="810695"/>
          </a:xfrm>
          <a:prstGeom prst="bentConnector3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755932" y="1422144"/>
            <a:ext cx="3273548" cy="32717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PHASE CALAGE</a:t>
            </a:r>
            <a:endParaRPr lang="fr-FR" sz="2000" dirty="0"/>
          </a:p>
        </p:txBody>
      </p:sp>
      <p:grpSp>
        <p:nvGrpSpPr>
          <p:cNvPr id="42" name="Groupe 41"/>
          <p:cNvGrpSpPr/>
          <p:nvPr/>
        </p:nvGrpSpPr>
        <p:grpSpPr>
          <a:xfrm>
            <a:off x="6874096" y="3199817"/>
            <a:ext cx="2072630" cy="2916324"/>
            <a:chOff x="6874096" y="2675206"/>
            <a:chExt cx="2072630" cy="2916324"/>
          </a:xfrm>
        </p:grpSpPr>
        <p:sp>
          <p:nvSpPr>
            <p:cNvPr id="43" name="Rectangle 42"/>
            <p:cNvSpPr/>
            <p:nvPr/>
          </p:nvSpPr>
          <p:spPr>
            <a:xfrm>
              <a:off x="7326726" y="2675206"/>
              <a:ext cx="1620000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/>
                <a:t>Eau</a:t>
              </a:r>
              <a:endParaRPr lang="fr-FR" sz="16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26726" y="3278273"/>
              <a:ext cx="1620000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/>
                <a:t>Assainissement</a:t>
              </a:r>
              <a:endParaRPr lang="fr-FR" sz="16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26726" y="3881340"/>
              <a:ext cx="1620000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/>
                <a:t>Eclairage</a:t>
              </a:r>
              <a:endParaRPr lang="fr-FR" sz="16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326726" y="4484407"/>
              <a:ext cx="1620000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/>
                <a:t>ENEDIS</a:t>
              </a:r>
              <a:endParaRPr lang="fr-FR" sz="16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6726" y="5087474"/>
              <a:ext cx="1620000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/>
                <a:t>GRDF, etc…</a:t>
              </a:r>
              <a:endParaRPr lang="fr-FR" sz="1600" dirty="0"/>
            </a:p>
          </p:txBody>
        </p:sp>
        <p:cxnSp>
          <p:nvCxnSpPr>
            <p:cNvPr id="48" name="Connecteur en angle 47"/>
            <p:cNvCxnSpPr>
              <a:stCxn id="30" idx="3"/>
              <a:endCxn id="43" idx="1"/>
            </p:cNvCxnSpPr>
            <p:nvPr/>
          </p:nvCxnSpPr>
          <p:spPr>
            <a:xfrm flipV="1">
              <a:off x="6874096" y="2927234"/>
              <a:ext cx="452630" cy="1206134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en angle 48"/>
            <p:cNvCxnSpPr>
              <a:stCxn id="30" idx="3"/>
              <a:endCxn id="44" idx="1"/>
            </p:cNvCxnSpPr>
            <p:nvPr/>
          </p:nvCxnSpPr>
          <p:spPr>
            <a:xfrm flipV="1">
              <a:off x="6874096" y="3530301"/>
              <a:ext cx="452630" cy="603067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>
              <a:stCxn id="30" idx="3"/>
              <a:endCxn id="45" idx="1"/>
            </p:cNvCxnSpPr>
            <p:nvPr/>
          </p:nvCxnSpPr>
          <p:spPr>
            <a:xfrm>
              <a:off x="6874096" y="4133368"/>
              <a:ext cx="45263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en angle 50"/>
            <p:cNvCxnSpPr>
              <a:stCxn id="30" idx="3"/>
              <a:endCxn id="46" idx="1"/>
            </p:cNvCxnSpPr>
            <p:nvPr/>
          </p:nvCxnSpPr>
          <p:spPr>
            <a:xfrm>
              <a:off x="6874096" y="4133368"/>
              <a:ext cx="452630" cy="603067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en angle 51"/>
            <p:cNvCxnSpPr>
              <a:stCxn id="30" idx="3"/>
              <a:endCxn id="47" idx="1"/>
            </p:cNvCxnSpPr>
            <p:nvPr/>
          </p:nvCxnSpPr>
          <p:spPr>
            <a:xfrm>
              <a:off x="6874096" y="4133368"/>
              <a:ext cx="452630" cy="1206134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1611003" y="5213242"/>
            <a:ext cx="2195999" cy="510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Calage image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844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6" grpId="0" animBg="1"/>
      <p:bldP spid="30" grpId="0" animBg="1"/>
      <p:bldP spid="32" grpId="0" animBg="1"/>
      <p:bldP spid="33" grpId="0" animBg="1"/>
      <p:bldP spid="41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9" y="1631161"/>
            <a:ext cx="34575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2" y="2348880"/>
            <a:ext cx="4963294" cy="382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4000" kern="0" dirty="0" smtClean="0">
                <a:sym typeface="Wingdings"/>
              </a:rPr>
              <a:t>Acquisition</a:t>
            </a:r>
          </a:p>
          <a:p>
            <a:pPr algn="l"/>
            <a:r>
              <a:rPr lang="fr-FR" altLang="fr-FR" sz="4000" kern="0" dirty="0">
                <a:sym typeface="Wingdings"/>
              </a:rPr>
              <a:t>V</a:t>
            </a:r>
            <a:r>
              <a:rPr lang="fr-FR" altLang="fr-FR" sz="4000" kern="0" dirty="0" smtClean="0">
                <a:sym typeface="Wingdings"/>
              </a:rPr>
              <a:t>ol </a:t>
            </a:r>
            <a:r>
              <a:rPr lang="fr-FR" altLang="fr-FR" sz="4000" dirty="0" smtClean="0">
                <a:sym typeface="Wingdings"/>
              </a:rPr>
              <a:t>– </a:t>
            </a:r>
            <a:r>
              <a:rPr lang="fr-FR" altLang="fr-FR" sz="4000" dirty="0">
                <a:sym typeface="Wingdings"/>
              </a:rPr>
              <a:t>photogrammétrie</a:t>
            </a:r>
            <a:endParaRPr lang="fr-FR" altLang="fr-FR" sz="4000" kern="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32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 kern="0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>
                <a:sym typeface="Wingdings"/>
              </a:rPr>
              <a:t>Vol – photogrammétrie</a:t>
            </a:r>
          </a:p>
          <a:p>
            <a:r>
              <a:rPr lang="fr-FR" altLang="fr-FR" dirty="0">
                <a:sym typeface="Wingdings"/>
              </a:rPr>
              <a:t>Traitement</a:t>
            </a:r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4" r="1957"/>
          <a:stretch/>
        </p:blipFill>
        <p:spPr bwMode="auto">
          <a:xfrm>
            <a:off x="118016" y="1340768"/>
            <a:ext cx="3060000" cy="34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04006"/>
            <a:ext cx="5184576" cy="468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2627784" y="3429000"/>
            <a:ext cx="1584176" cy="57606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653136"/>
            <a:ext cx="1985486" cy="19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 kern="0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>
                <a:sym typeface="Wingdings"/>
              </a:rPr>
              <a:t>Vol – photogrammétrie</a:t>
            </a:r>
          </a:p>
          <a:p>
            <a:r>
              <a:rPr lang="fr-FR" altLang="fr-FR" dirty="0">
                <a:sym typeface="Wingdings"/>
              </a:rPr>
              <a:t>PCRS et Calage de réseau</a:t>
            </a:r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6" y="1484784"/>
            <a:ext cx="833659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11" y="1484784"/>
            <a:ext cx="1855584" cy="18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8" y="1323835"/>
            <a:ext cx="1628146" cy="2033157"/>
          </a:xfrm>
          <a:prstGeom prst="rect">
            <a:avLst/>
          </a:prstGeom>
        </p:spPr>
      </p:pic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999" y="4710961"/>
            <a:ext cx="1690851" cy="126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7648" y="4721415"/>
            <a:ext cx="1717840" cy="128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e 63"/>
          <p:cNvGrpSpPr>
            <a:grpSpLocks/>
          </p:cNvGrpSpPr>
          <p:nvPr/>
        </p:nvGrpSpPr>
        <p:grpSpPr bwMode="auto">
          <a:xfrm>
            <a:off x="6804248" y="4574123"/>
            <a:ext cx="2091935" cy="1536443"/>
            <a:chOff x="6286500" y="1928813"/>
            <a:chExt cx="2214563" cy="1357312"/>
          </a:xfrm>
        </p:grpSpPr>
        <p:sp>
          <p:nvSpPr>
            <p:cNvPr id="67" name="Rectangle 66"/>
            <p:cNvSpPr/>
            <p:nvPr/>
          </p:nvSpPr>
          <p:spPr>
            <a:xfrm>
              <a:off x="6286500" y="1928813"/>
              <a:ext cx="2214563" cy="135731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68" name="Picture 11" descr="VENDEE_E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38" y="1989138"/>
              <a:ext cx="2138363" cy="117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>
            <a:off x="4217" y="3600046"/>
            <a:ext cx="2751020" cy="3124463"/>
            <a:chOff x="4217" y="3600046"/>
            <a:chExt cx="2751020" cy="312446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" y="3600046"/>
              <a:ext cx="2733905" cy="312446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97093" y="4985713"/>
              <a:ext cx="2258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</a:t>
              </a:r>
            </a:p>
            <a:p>
              <a:r>
                <a:rPr lang="fr-F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MEMBRES FONDATEURS</a:t>
              </a:r>
              <a:endPara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80218" y="1307312"/>
            <a:ext cx="7784270" cy="24072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3600" b="1" dirty="0" smtClean="0"/>
              <a:t> </a:t>
            </a:r>
            <a:r>
              <a:rPr lang="fr-FR" alt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Assemblée générale constitutive      </a:t>
            </a:r>
          </a:p>
          <a:p>
            <a:pPr algn="ctr"/>
            <a:r>
              <a:rPr lang="fr-FR" alt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Vendredi 13 janvier 2006</a:t>
            </a:r>
          </a:p>
          <a:p>
            <a:pPr algn="ctr"/>
            <a:endParaRPr lang="fr-FR" alt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alt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Association loi de 1901 dont le siège est à la Maison des Communes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Création de Géo Vendée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052736"/>
            <a:ext cx="9036496" cy="5805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7000" y="3462528"/>
            <a:ext cx="920496" cy="752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12211" y="3485641"/>
            <a:ext cx="659765" cy="492759"/>
          </a:xfrm>
          <a:custGeom>
            <a:avLst/>
            <a:gdLst/>
            <a:ahLst/>
            <a:cxnLst/>
            <a:rect l="l" t="t" r="r" b="b"/>
            <a:pathLst>
              <a:path w="659764" h="492760">
                <a:moveTo>
                  <a:pt x="493985" y="437333"/>
                </a:moveTo>
                <a:lnTo>
                  <a:pt x="483500" y="443688"/>
                </a:lnTo>
                <a:lnTo>
                  <a:pt x="478339" y="457414"/>
                </a:lnTo>
                <a:lnTo>
                  <a:pt x="483570" y="469290"/>
                </a:lnTo>
                <a:lnTo>
                  <a:pt x="495300" y="475107"/>
                </a:lnTo>
                <a:lnTo>
                  <a:pt x="659384" y="492633"/>
                </a:lnTo>
                <a:lnTo>
                  <a:pt x="656313" y="485521"/>
                </a:lnTo>
                <a:lnTo>
                  <a:pt x="617601" y="485521"/>
                </a:lnTo>
                <a:lnTo>
                  <a:pt x="561460" y="444180"/>
                </a:lnTo>
                <a:lnTo>
                  <a:pt x="493985" y="437333"/>
                </a:lnTo>
                <a:close/>
              </a:path>
              <a:path w="659764" h="492760">
                <a:moveTo>
                  <a:pt x="561460" y="444180"/>
                </a:moveTo>
                <a:lnTo>
                  <a:pt x="617601" y="485521"/>
                </a:lnTo>
                <a:lnTo>
                  <a:pt x="623299" y="477774"/>
                </a:lnTo>
                <a:lnTo>
                  <a:pt x="611504" y="477774"/>
                </a:lnTo>
                <a:lnTo>
                  <a:pt x="598603" y="447949"/>
                </a:lnTo>
                <a:lnTo>
                  <a:pt x="561460" y="444180"/>
                </a:lnTo>
                <a:close/>
              </a:path>
              <a:path w="659764" h="492760">
                <a:moveTo>
                  <a:pt x="577804" y="330636"/>
                </a:moveTo>
                <a:lnTo>
                  <a:pt x="564138" y="334115"/>
                </a:lnTo>
                <a:lnTo>
                  <a:pt x="557889" y="344186"/>
                </a:lnTo>
                <a:lnTo>
                  <a:pt x="558926" y="356235"/>
                </a:lnTo>
                <a:lnTo>
                  <a:pt x="583494" y="413025"/>
                </a:lnTo>
                <a:lnTo>
                  <a:pt x="640207" y="454787"/>
                </a:lnTo>
                <a:lnTo>
                  <a:pt x="617601" y="485521"/>
                </a:lnTo>
                <a:lnTo>
                  <a:pt x="656313" y="485521"/>
                </a:lnTo>
                <a:lnTo>
                  <a:pt x="593978" y="341122"/>
                </a:lnTo>
                <a:lnTo>
                  <a:pt x="588251" y="333905"/>
                </a:lnTo>
                <a:lnTo>
                  <a:pt x="577804" y="330636"/>
                </a:lnTo>
                <a:close/>
              </a:path>
              <a:path w="659764" h="492760">
                <a:moveTo>
                  <a:pt x="598603" y="447949"/>
                </a:moveTo>
                <a:lnTo>
                  <a:pt x="611504" y="477774"/>
                </a:lnTo>
                <a:lnTo>
                  <a:pt x="630936" y="451231"/>
                </a:lnTo>
                <a:lnTo>
                  <a:pt x="598603" y="447949"/>
                </a:lnTo>
                <a:close/>
              </a:path>
              <a:path w="659764" h="492760">
                <a:moveTo>
                  <a:pt x="583494" y="413025"/>
                </a:moveTo>
                <a:lnTo>
                  <a:pt x="598603" y="447949"/>
                </a:lnTo>
                <a:lnTo>
                  <a:pt x="630936" y="451231"/>
                </a:lnTo>
                <a:lnTo>
                  <a:pt x="611504" y="477774"/>
                </a:lnTo>
                <a:lnTo>
                  <a:pt x="623299" y="477774"/>
                </a:lnTo>
                <a:lnTo>
                  <a:pt x="640207" y="454787"/>
                </a:lnTo>
                <a:lnTo>
                  <a:pt x="583494" y="413025"/>
                </a:lnTo>
                <a:close/>
              </a:path>
              <a:path w="659764" h="492760">
                <a:moveTo>
                  <a:pt x="22606" y="0"/>
                </a:moveTo>
                <a:lnTo>
                  <a:pt x="0" y="30734"/>
                </a:lnTo>
                <a:lnTo>
                  <a:pt x="561460" y="444180"/>
                </a:lnTo>
                <a:lnTo>
                  <a:pt x="598603" y="447949"/>
                </a:lnTo>
                <a:lnTo>
                  <a:pt x="583494" y="413025"/>
                </a:lnTo>
                <a:lnTo>
                  <a:pt x="22606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82239" y="3358896"/>
            <a:ext cx="2609088" cy="1115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27451" y="3381121"/>
            <a:ext cx="2348865" cy="884555"/>
          </a:xfrm>
          <a:custGeom>
            <a:avLst/>
            <a:gdLst/>
            <a:ahLst/>
            <a:cxnLst/>
            <a:rect l="l" t="t" r="r" b="b"/>
            <a:pathLst>
              <a:path w="2348865" h="884554">
                <a:moveTo>
                  <a:pt x="2241539" y="836020"/>
                </a:moveTo>
                <a:lnTo>
                  <a:pt x="2172891" y="849573"/>
                </a:lnTo>
                <a:lnTo>
                  <a:pt x="2165880" y="858833"/>
                </a:lnTo>
                <a:lnTo>
                  <a:pt x="2165492" y="873115"/>
                </a:lnTo>
                <a:lnTo>
                  <a:pt x="2173903" y="882435"/>
                </a:lnTo>
                <a:lnTo>
                  <a:pt x="2186559" y="884427"/>
                </a:lnTo>
                <a:lnTo>
                  <a:pt x="2320916" y="859281"/>
                </a:lnTo>
                <a:lnTo>
                  <a:pt x="2306701" y="859281"/>
                </a:lnTo>
                <a:lnTo>
                  <a:pt x="2241539" y="836020"/>
                </a:lnTo>
                <a:close/>
              </a:path>
              <a:path w="2348865" h="884554">
                <a:moveTo>
                  <a:pt x="2277668" y="828887"/>
                </a:moveTo>
                <a:lnTo>
                  <a:pt x="2241539" y="836020"/>
                </a:lnTo>
                <a:lnTo>
                  <a:pt x="2306701" y="859281"/>
                </a:lnTo>
                <a:lnTo>
                  <a:pt x="2308740" y="853566"/>
                </a:lnTo>
                <a:lnTo>
                  <a:pt x="2298446" y="853566"/>
                </a:lnTo>
                <a:lnTo>
                  <a:pt x="2277668" y="828887"/>
                </a:lnTo>
                <a:close/>
              </a:path>
              <a:path w="2348865" h="884554">
                <a:moveTo>
                  <a:pt x="2223997" y="722474"/>
                </a:moveTo>
                <a:lnTo>
                  <a:pt x="2211873" y="729762"/>
                </a:lnTo>
                <a:lnTo>
                  <a:pt x="2208816" y="741170"/>
                </a:lnTo>
                <a:lnTo>
                  <a:pt x="2213229" y="752347"/>
                </a:lnTo>
                <a:lnTo>
                  <a:pt x="2253009" y="799598"/>
                </a:lnTo>
                <a:lnTo>
                  <a:pt x="2319528" y="823340"/>
                </a:lnTo>
                <a:lnTo>
                  <a:pt x="2306701" y="859281"/>
                </a:lnTo>
                <a:lnTo>
                  <a:pt x="2320916" y="859281"/>
                </a:lnTo>
                <a:lnTo>
                  <a:pt x="2348738" y="854074"/>
                </a:lnTo>
                <a:lnTo>
                  <a:pt x="2242439" y="727836"/>
                </a:lnTo>
                <a:lnTo>
                  <a:pt x="2234917" y="722614"/>
                </a:lnTo>
                <a:lnTo>
                  <a:pt x="2223997" y="722474"/>
                </a:lnTo>
                <a:close/>
              </a:path>
              <a:path w="2348865" h="884554">
                <a:moveTo>
                  <a:pt x="2309622" y="822578"/>
                </a:moveTo>
                <a:lnTo>
                  <a:pt x="2277668" y="828887"/>
                </a:lnTo>
                <a:lnTo>
                  <a:pt x="2298446" y="853566"/>
                </a:lnTo>
                <a:lnTo>
                  <a:pt x="2309622" y="822578"/>
                </a:lnTo>
                <a:close/>
              </a:path>
              <a:path w="2348865" h="884554">
                <a:moveTo>
                  <a:pt x="2317393" y="822578"/>
                </a:moveTo>
                <a:lnTo>
                  <a:pt x="2309622" y="822578"/>
                </a:lnTo>
                <a:lnTo>
                  <a:pt x="2298446" y="853566"/>
                </a:lnTo>
                <a:lnTo>
                  <a:pt x="2308740" y="853566"/>
                </a:lnTo>
                <a:lnTo>
                  <a:pt x="2319528" y="823340"/>
                </a:lnTo>
                <a:lnTo>
                  <a:pt x="2317393" y="822578"/>
                </a:lnTo>
                <a:close/>
              </a:path>
              <a:path w="2348865" h="884554">
                <a:moveTo>
                  <a:pt x="12827" y="0"/>
                </a:moveTo>
                <a:lnTo>
                  <a:pt x="0" y="35813"/>
                </a:lnTo>
                <a:lnTo>
                  <a:pt x="2241539" y="836020"/>
                </a:lnTo>
                <a:lnTo>
                  <a:pt x="2277668" y="828887"/>
                </a:lnTo>
                <a:lnTo>
                  <a:pt x="2253009" y="799598"/>
                </a:lnTo>
                <a:lnTo>
                  <a:pt x="12827" y="0"/>
                </a:lnTo>
                <a:close/>
              </a:path>
              <a:path w="2348865" h="884554">
                <a:moveTo>
                  <a:pt x="2253009" y="799598"/>
                </a:moveTo>
                <a:lnTo>
                  <a:pt x="2277668" y="828887"/>
                </a:lnTo>
                <a:lnTo>
                  <a:pt x="2309622" y="822578"/>
                </a:lnTo>
                <a:lnTo>
                  <a:pt x="2317393" y="822578"/>
                </a:lnTo>
                <a:lnTo>
                  <a:pt x="2253009" y="799598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>
                <a:sym typeface="Wingdings"/>
              </a:rPr>
              <a:t>Acquisition</a:t>
            </a:r>
          </a:p>
          <a:p>
            <a:r>
              <a:rPr lang="fr-FR" altLang="fr-FR" dirty="0">
                <a:sym typeface="Wingdings"/>
              </a:rPr>
              <a:t>Roulage véhicule</a:t>
            </a:r>
          </a:p>
        </p:txBody>
      </p:sp>
      <p:pic>
        <p:nvPicPr>
          <p:cNvPr id="38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7524328" y="1133475"/>
            <a:ext cx="1512168" cy="351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1115616" y="1309129"/>
            <a:ext cx="2952328" cy="177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95" y="1526657"/>
            <a:ext cx="2874607" cy="1471799"/>
          </a:xfrm>
          <a:prstGeom prst="rect">
            <a:avLst/>
          </a:prstGeom>
        </p:spPr>
      </p:pic>
      <p:grpSp>
        <p:nvGrpSpPr>
          <p:cNvPr id="49" name="Groupe 48"/>
          <p:cNvGrpSpPr/>
          <p:nvPr/>
        </p:nvGrpSpPr>
        <p:grpSpPr>
          <a:xfrm>
            <a:off x="0" y="1196752"/>
            <a:ext cx="1979887" cy="1440160"/>
            <a:chOff x="347472" y="1844824"/>
            <a:chExt cx="1488224" cy="1118189"/>
          </a:xfrm>
        </p:grpSpPr>
        <p:sp>
          <p:nvSpPr>
            <p:cNvPr id="40" name="object 8"/>
            <p:cNvSpPr/>
            <p:nvPr/>
          </p:nvSpPr>
          <p:spPr>
            <a:xfrm>
              <a:off x="398575" y="1844824"/>
              <a:ext cx="1437121" cy="11181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347472" y="1953158"/>
              <a:ext cx="376733" cy="351130"/>
            </a:xfrm>
            <a:custGeom>
              <a:avLst/>
              <a:gdLst>
                <a:gd name="connsiteX0" fmla="*/ 365760 w 376733"/>
                <a:gd name="connsiteY0" fmla="*/ 153620 h 351130"/>
                <a:gd name="connsiteX1" fmla="*/ 365760 w 376733"/>
                <a:gd name="connsiteY1" fmla="*/ 153620 h 351130"/>
                <a:gd name="connsiteX2" fmla="*/ 351130 w 376733"/>
                <a:gd name="connsiteY2" fmla="*/ 124359 h 351130"/>
                <a:gd name="connsiteX3" fmla="*/ 343814 w 376733"/>
                <a:gd name="connsiteY3" fmla="*/ 98756 h 351130"/>
                <a:gd name="connsiteX4" fmla="*/ 336499 w 376733"/>
                <a:gd name="connsiteY4" fmla="*/ 40234 h 351130"/>
                <a:gd name="connsiteX5" fmla="*/ 329184 w 376733"/>
                <a:gd name="connsiteY5" fmla="*/ 29261 h 351130"/>
                <a:gd name="connsiteX6" fmla="*/ 318211 w 376733"/>
                <a:gd name="connsiteY6" fmla="*/ 25604 h 351130"/>
                <a:gd name="connsiteX7" fmla="*/ 299923 w 376733"/>
                <a:gd name="connsiteY7" fmla="*/ 10973 h 351130"/>
                <a:gd name="connsiteX8" fmla="*/ 277978 w 376733"/>
                <a:gd name="connsiteY8" fmla="*/ 3658 h 351130"/>
                <a:gd name="connsiteX9" fmla="*/ 267005 w 376733"/>
                <a:gd name="connsiteY9" fmla="*/ 0 h 351130"/>
                <a:gd name="connsiteX10" fmla="*/ 135331 w 376733"/>
                <a:gd name="connsiteY10" fmla="*/ 7316 h 351130"/>
                <a:gd name="connsiteX11" fmla="*/ 98755 w 376733"/>
                <a:gd name="connsiteY11" fmla="*/ 18288 h 351130"/>
                <a:gd name="connsiteX12" fmla="*/ 76810 w 376733"/>
                <a:gd name="connsiteY12" fmla="*/ 25604 h 351130"/>
                <a:gd name="connsiteX13" fmla="*/ 65837 w 376733"/>
                <a:gd name="connsiteY13" fmla="*/ 29261 h 351130"/>
                <a:gd name="connsiteX14" fmla="*/ 40234 w 376733"/>
                <a:gd name="connsiteY14" fmla="*/ 40234 h 351130"/>
                <a:gd name="connsiteX15" fmla="*/ 21946 w 376733"/>
                <a:gd name="connsiteY15" fmla="*/ 54864 h 351130"/>
                <a:gd name="connsiteX16" fmla="*/ 14630 w 376733"/>
                <a:gd name="connsiteY16" fmla="*/ 62180 h 351130"/>
                <a:gd name="connsiteX17" fmla="*/ 10973 w 376733"/>
                <a:gd name="connsiteY17" fmla="*/ 73152 h 351130"/>
                <a:gd name="connsiteX18" fmla="*/ 0 w 376733"/>
                <a:gd name="connsiteY18" fmla="*/ 91440 h 351130"/>
                <a:gd name="connsiteX19" fmla="*/ 3658 w 376733"/>
                <a:gd name="connsiteY19" fmla="*/ 193853 h 351130"/>
                <a:gd name="connsiteX20" fmla="*/ 10973 w 376733"/>
                <a:gd name="connsiteY20" fmla="*/ 223114 h 351130"/>
                <a:gd name="connsiteX21" fmla="*/ 18288 w 376733"/>
                <a:gd name="connsiteY21" fmla="*/ 234087 h 351130"/>
                <a:gd name="connsiteX22" fmla="*/ 21946 w 376733"/>
                <a:gd name="connsiteY22" fmla="*/ 245060 h 351130"/>
                <a:gd name="connsiteX23" fmla="*/ 25603 w 376733"/>
                <a:gd name="connsiteY23" fmla="*/ 259690 h 351130"/>
                <a:gd name="connsiteX24" fmla="*/ 36576 w 376733"/>
                <a:gd name="connsiteY24" fmla="*/ 270663 h 351130"/>
                <a:gd name="connsiteX25" fmla="*/ 51206 w 376733"/>
                <a:gd name="connsiteY25" fmla="*/ 296266 h 351130"/>
                <a:gd name="connsiteX26" fmla="*/ 69494 w 376733"/>
                <a:gd name="connsiteY26" fmla="*/ 310896 h 351130"/>
                <a:gd name="connsiteX27" fmla="*/ 76810 w 376733"/>
                <a:gd name="connsiteY27" fmla="*/ 321869 h 351130"/>
                <a:gd name="connsiteX28" fmla="*/ 98755 w 376733"/>
                <a:gd name="connsiteY28" fmla="*/ 332842 h 351130"/>
                <a:gd name="connsiteX29" fmla="*/ 109728 w 376733"/>
                <a:gd name="connsiteY29" fmla="*/ 340157 h 351130"/>
                <a:gd name="connsiteX30" fmla="*/ 124358 w 376733"/>
                <a:gd name="connsiteY30" fmla="*/ 343815 h 351130"/>
                <a:gd name="connsiteX31" fmla="*/ 153619 w 376733"/>
                <a:gd name="connsiteY31" fmla="*/ 351130 h 351130"/>
                <a:gd name="connsiteX32" fmla="*/ 215798 w 376733"/>
                <a:gd name="connsiteY32" fmla="*/ 347472 h 351130"/>
                <a:gd name="connsiteX33" fmla="*/ 237744 w 376733"/>
                <a:gd name="connsiteY33" fmla="*/ 340157 h 351130"/>
                <a:gd name="connsiteX34" fmla="*/ 248717 w 376733"/>
                <a:gd name="connsiteY34" fmla="*/ 336500 h 351130"/>
                <a:gd name="connsiteX35" fmla="*/ 259690 w 376733"/>
                <a:gd name="connsiteY35" fmla="*/ 329184 h 351130"/>
                <a:gd name="connsiteX36" fmla="*/ 292608 w 376733"/>
                <a:gd name="connsiteY36" fmla="*/ 318212 h 351130"/>
                <a:gd name="connsiteX37" fmla="*/ 303581 w 376733"/>
                <a:gd name="connsiteY37" fmla="*/ 314554 h 351130"/>
                <a:gd name="connsiteX38" fmla="*/ 314554 w 376733"/>
                <a:gd name="connsiteY38" fmla="*/ 310896 h 351130"/>
                <a:gd name="connsiteX39" fmla="*/ 325526 w 376733"/>
                <a:gd name="connsiteY39" fmla="*/ 303581 h 351130"/>
                <a:gd name="connsiteX40" fmla="*/ 332842 w 376733"/>
                <a:gd name="connsiteY40" fmla="*/ 296266 h 351130"/>
                <a:gd name="connsiteX41" fmla="*/ 343814 w 376733"/>
                <a:gd name="connsiteY41" fmla="*/ 292608 h 351130"/>
                <a:gd name="connsiteX42" fmla="*/ 365760 w 376733"/>
                <a:gd name="connsiteY42" fmla="*/ 263348 h 351130"/>
                <a:gd name="connsiteX43" fmla="*/ 373075 w 376733"/>
                <a:gd name="connsiteY43" fmla="*/ 241402 h 351130"/>
                <a:gd name="connsiteX44" fmla="*/ 376733 w 376733"/>
                <a:gd name="connsiteY44" fmla="*/ 230429 h 351130"/>
                <a:gd name="connsiteX45" fmla="*/ 373075 w 376733"/>
                <a:gd name="connsiteY45" fmla="*/ 208484 h 351130"/>
                <a:gd name="connsiteX46" fmla="*/ 365760 w 376733"/>
                <a:gd name="connsiteY46" fmla="*/ 197511 h 351130"/>
                <a:gd name="connsiteX47" fmla="*/ 365760 w 376733"/>
                <a:gd name="connsiteY47" fmla="*/ 153620 h 35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76733" h="351130">
                  <a:moveTo>
                    <a:pt x="365760" y="153620"/>
                  </a:moveTo>
                  <a:lnTo>
                    <a:pt x="365760" y="153620"/>
                  </a:lnTo>
                  <a:cubicBezTo>
                    <a:pt x="360883" y="143866"/>
                    <a:pt x="355642" y="134286"/>
                    <a:pt x="351130" y="124359"/>
                  </a:cubicBezTo>
                  <a:cubicBezTo>
                    <a:pt x="348214" y="117945"/>
                    <a:pt x="345367" y="104965"/>
                    <a:pt x="343814" y="98756"/>
                  </a:cubicBezTo>
                  <a:cubicBezTo>
                    <a:pt x="343115" y="89670"/>
                    <a:pt x="344395" y="56026"/>
                    <a:pt x="336499" y="40234"/>
                  </a:cubicBezTo>
                  <a:cubicBezTo>
                    <a:pt x="334533" y="36302"/>
                    <a:pt x="332617" y="32007"/>
                    <a:pt x="329184" y="29261"/>
                  </a:cubicBezTo>
                  <a:cubicBezTo>
                    <a:pt x="326173" y="26853"/>
                    <a:pt x="321869" y="26823"/>
                    <a:pt x="318211" y="25604"/>
                  </a:cubicBezTo>
                  <a:cubicBezTo>
                    <a:pt x="312130" y="19522"/>
                    <a:pt x="308230" y="14665"/>
                    <a:pt x="299923" y="10973"/>
                  </a:cubicBezTo>
                  <a:cubicBezTo>
                    <a:pt x="292877" y="7841"/>
                    <a:pt x="285293" y="6096"/>
                    <a:pt x="277978" y="3658"/>
                  </a:cubicBezTo>
                  <a:lnTo>
                    <a:pt x="267005" y="0"/>
                  </a:lnTo>
                  <a:cubicBezTo>
                    <a:pt x="224579" y="1515"/>
                    <a:pt x="178399" y="138"/>
                    <a:pt x="135331" y="7316"/>
                  </a:cubicBezTo>
                  <a:cubicBezTo>
                    <a:pt x="124273" y="9159"/>
                    <a:pt x="108515" y="15035"/>
                    <a:pt x="98755" y="18288"/>
                  </a:cubicBezTo>
                  <a:lnTo>
                    <a:pt x="76810" y="25604"/>
                  </a:lnTo>
                  <a:cubicBezTo>
                    <a:pt x="73152" y="26823"/>
                    <a:pt x="69285" y="27537"/>
                    <a:pt x="65837" y="29261"/>
                  </a:cubicBezTo>
                  <a:cubicBezTo>
                    <a:pt x="47758" y="38300"/>
                    <a:pt x="56379" y="34851"/>
                    <a:pt x="40234" y="40234"/>
                  </a:cubicBezTo>
                  <a:cubicBezTo>
                    <a:pt x="22564" y="57902"/>
                    <a:pt x="45023" y="36402"/>
                    <a:pt x="21946" y="54864"/>
                  </a:cubicBezTo>
                  <a:cubicBezTo>
                    <a:pt x="19253" y="57018"/>
                    <a:pt x="17069" y="59741"/>
                    <a:pt x="14630" y="62180"/>
                  </a:cubicBezTo>
                  <a:cubicBezTo>
                    <a:pt x="13411" y="65837"/>
                    <a:pt x="12956" y="69846"/>
                    <a:pt x="10973" y="73152"/>
                  </a:cubicBezTo>
                  <a:cubicBezTo>
                    <a:pt x="-4091" y="98260"/>
                    <a:pt x="10364" y="60354"/>
                    <a:pt x="0" y="91440"/>
                  </a:cubicBezTo>
                  <a:cubicBezTo>
                    <a:pt x="1219" y="125578"/>
                    <a:pt x="821" y="159812"/>
                    <a:pt x="3658" y="193853"/>
                  </a:cubicBezTo>
                  <a:cubicBezTo>
                    <a:pt x="4493" y="203872"/>
                    <a:pt x="5396" y="214749"/>
                    <a:pt x="10973" y="223114"/>
                  </a:cubicBezTo>
                  <a:cubicBezTo>
                    <a:pt x="13411" y="226772"/>
                    <a:pt x="16322" y="230155"/>
                    <a:pt x="18288" y="234087"/>
                  </a:cubicBezTo>
                  <a:cubicBezTo>
                    <a:pt x="20012" y="237536"/>
                    <a:pt x="20887" y="241353"/>
                    <a:pt x="21946" y="245060"/>
                  </a:cubicBezTo>
                  <a:cubicBezTo>
                    <a:pt x="23327" y="249893"/>
                    <a:pt x="23109" y="255326"/>
                    <a:pt x="25603" y="259690"/>
                  </a:cubicBezTo>
                  <a:cubicBezTo>
                    <a:pt x="28169" y="264181"/>
                    <a:pt x="33265" y="266689"/>
                    <a:pt x="36576" y="270663"/>
                  </a:cubicBezTo>
                  <a:cubicBezTo>
                    <a:pt x="49049" y="285631"/>
                    <a:pt x="39279" y="278376"/>
                    <a:pt x="51206" y="296266"/>
                  </a:cubicBezTo>
                  <a:cubicBezTo>
                    <a:pt x="55374" y="302518"/>
                    <a:pt x="63627" y="306984"/>
                    <a:pt x="69494" y="310896"/>
                  </a:cubicBezTo>
                  <a:cubicBezTo>
                    <a:pt x="71933" y="314554"/>
                    <a:pt x="73701" y="318760"/>
                    <a:pt x="76810" y="321869"/>
                  </a:cubicBezTo>
                  <a:cubicBezTo>
                    <a:pt x="87291" y="332350"/>
                    <a:pt x="86856" y="326893"/>
                    <a:pt x="98755" y="332842"/>
                  </a:cubicBezTo>
                  <a:cubicBezTo>
                    <a:pt x="102687" y="334808"/>
                    <a:pt x="105688" y="338425"/>
                    <a:pt x="109728" y="340157"/>
                  </a:cubicBezTo>
                  <a:cubicBezTo>
                    <a:pt x="114348" y="342137"/>
                    <a:pt x="119525" y="342434"/>
                    <a:pt x="124358" y="343815"/>
                  </a:cubicBezTo>
                  <a:cubicBezTo>
                    <a:pt x="150594" y="351311"/>
                    <a:pt x="116450" y="343695"/>
                    <a:pt x="153619" y="351130"/>
                  </a:cubicBezTo>
                  <a:cubicBezTo>
                    <a:pt x="174345" y="349911"/>
                    <a:pt x="195210" y="350157"/>
                    <a:pt x="215798" y="347472"/>
                  </a:cubicBezTo>
                  <a:cubicBezTo>
                    <a:pt x="223444" y="346475"/>
                    <a:pt x="230429" y="342595"/>
                    <a:pt x="237744" y="340157"/>
                  </a:cubicBezTo>
                  <a:lnTo>
                    <a:pt x="248717" y="336500"/>
                  </a:lnTo>
                  <a:cubicBezTo>
                    <a:pt x="252375" y="334061"/>
                    <a:pt x="255673" y="330970"/>
                    <a:pt x="259690" y="329184"/>
                  </a:cubicBezTo>
                  <a:cubicBezTo>
                    <a:pt x="259708" y="329176"/>
                    <a:pt x="287112" y="320044"/>
                    <a:pt x="292608" y="318212"/>
                  </a:cubicBezTo>
                  <a:lnTo>
                    <a:pt x="303581" y="314554"/>
                  </a:lnTo>
                  <a:cubicBezTo>
                    <a:pt x="307239" y="313335"/>
                    <a:pt x="311346" y="313035"/>
                    <a:pt x="314554" y="310896"/>
                  </a:cubicBezTo>
                  <a:cubicBezTo>
                    <a:pt x="318211" y="308458"/>
                    <a:pt x="322094" y="306327"/>
                    <a:pt x="325526" y="303581"/>
                  </a:cubicBezTo>
                  <a:cubicBezTo>
                    <a:pt x="328219" y="301427"/>
                    <a:pt x="329885" y="298040"/>
                    <a:pt x="332842" y="296266"/>
                  </a:cubicBezTo>
                  <a:cubicBezTo>
                    <a:pt x="336148" y="294282"/>
                    <a:pt x="340157" y="293827"/>
                    <a:pt x="343814" y="292608"/>
                  </a:cubicBezTo>
                  <a:cubicBezTo>
                    <a:pt x="352480" y="283943"/>
                    <a:pt x="361624" y="275757"/>
                    <a:pt x="365760" y="263348"/>
                  </a:cubicBezTo>
                  <a:lnTo>
                    <a:pt x="373075" y="241402"/>
                  </a:lnTo>
                  <a:lnTo>
                    <a:pt x="376733" y="230429"/>
                  </a:lnTo>
                  <a:cubicBezTo>
                    <a:pt x="375514" y="223114"/>
                    <a:pt x="375420" y="215519"/>
                    <a:pt x="373075" y="208484"/>
                  </a:cubicBezTo>
                  <a:cubicBezTo>
                    <a:pt x="371685" y="204314"/>
                    <a:pt x="367150" y="201681"/>
                    <a:pt x="365760" y="197511"/>
                  </a:cubicBezTo>
                  <a:cubicBezTo>
                    <a:pt x="363415" y="190475"/>
                    <a:pt x="365760" y="160935"/>
                    <a:pt x="365760" y="1536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870210" y="2093942"/>
              <a:ext cx="224580" cy="88381"/>
            </a:xfrm>
            <a:custGeom>
              <a:avLst/>
              <a:gdLst>
                <a:gd name="connsiteX0" fmla="*/ 217552 w 224580"/>
                <a:gd name="connsiteY0" fmla="*/ 0 h 88381"/>
                <a:gd name="connsiteX1" fmla="*/ 217552 w 224580"/>
                <a:gd name="connsiteY1" fmla="*/ 0 h 88381"/>
                <a:gd name="connsiteX2" fmla="*/ 108776 w 224580"/>
                <a:gd name="connsiteY2" fmla="*/ 3399 h 88381"/>
                <a:gd name="connsiteX3" fmla="*/ 81582 w 224580"/>
                <a:gd name="connsiteY3" fmla="*/ 10198 h 88381"/>
                <a:gd name="connsiteX4" fmla="*/ 64586 w 224580"/>
                <a:gd name="connsiteY4" fmla="*/ 13597 h 88381"/>
                <a:gd name="connsiteX5" fmla="*/ 54388 w 224580"/>
                <a:gd name="connsiteY5" fmla="*/ 16996 h 88381"/>
                <a:gd name="connsiteX6" fmla="*/ 40791 w 224580"/>
                <a:gd name="connsiteY6" fmla="*/ 20396 h 88381"/>
                <a:gd name="connsiteX7" fmla="*/ 30593 w 224580"/>
                <a:gd name="connsiteY7" fmla="*/ 27194 h 88381"/>
                <a:gd name="connsiteX8" fmla="*/ 20395 w 224580"/>
                <a:gd name="connsiteY8" fmla="*/ 30593 h 88381"/>
                <a:gd name="connsiteX9" fmla="*/ 3399 w 224580"/>
                <a:gd name="connsiteY9" fmla="*/ 44190 h 88381"/>
                <a:gd name="connsiteX10" fmla="*/ 0 w 224580"/>
                <a:gd name="connsiteY10" fmla="*/ 54388 h 88381"/>
                <a:gd name="connsiteX11" fmla="*/ 3399 w 224580"/>
                <a:gd name="connsiteY11" fmla="*/ 67985 h 88381"/>
                <a:gd name="connsiteX12" fmla="*/ 13597 w 224580"/>
                <a:gd name="connsiteY12" fmla="*/ 74784 h 88381"/>
                <a:gd name="connsiteX13" fmla="*/ 37391 w 224580"/>
                <a:gd name="connsiteY13" fmla="*/ 81582 h 88381"/>
                <a:gd name="connsiteX14" fmla="*/ 57787 w 224580"/>
                <a:gd name="connsiteY14" fmla="*/ 88381 h 88381"/>
                <a:gd name="connsiteX15" fmla="*/ 176761 w 224580"/>
                <a:gd name="connsiteY15" fmla="*/ 84981 h 88381"/>
                <a:gd name="connsiteX16" fmla="*/ 197157 w 224580"/>
                <a:gd name="connsiteY16" fmla="*/ 71384 h 88381"/>
                <a:gd name="connsiteX17" fmla="*/ 207354 w 224580"/>
                <a:gd name="connsiteY17" fmla="*/ 67985 h 88381"/>
                <a:gd name="connsiteX18" fmla="*/ 217552 w 224580"/>
                <a:gd name="connsiteY18" fmla="*/ 61187 h 88381"/>
                <a:gd name="connsiteX19" fmla="*/ 224351 w 224580"/>
                <a:gd name="connsiteY19" fmla="*/ 50989 h 88381"/>
                <a:gd name="connsiteX20" fmla="*/ 217552 w 224580"/>
                <a:gd name="connsiteY20" fmla="*/ 0 h 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580" h="88381">
                  <a:moveTo>
                    <a:pt x="217552" y="0"/>
                  </a:moveTo>
                  <a:lnTo>
                    <a:pt x="217552" y="0"/>
                  </a:lnTo>
                  <a:cubicBezTo>
                    <a:pt x="181293" y="1133"/>
                    <a:pt x="144999" y="1441"/>
                    <a:pt x="108776" y="3399"/>
                  </a:cubicBezTo>
                  <a:cubicBezTo>
                    <a:pt x="92798" y="4263"/>
                    <a:pt x="94451" y="6981"/>
                    <a:pt x="81582" y="10198"/>
                  </a:cubicBezTo>
                  <a:cubicBezTo>
                    <a:pt x="75977" y="11599"/>
                    <a:pt x="70191" y="12196"/>
                    <a:pt x="64586" y="13597"/>
                  </a:cubicBezTo>
                  <a:cubicBezTo>
                    <a:pt x="61110" y="14466"/>
                    <a:pt x="57833" y="16012"/>
                    <a:pt x="54388" y="16996"/>
                  </a:cubicBezTo>
                  <a:cubicBezTo>
                    <a:pt x="49896" y="18280"/>
                    <a:pt x="45323" y="19263"/>
                    <a:pt x="40791" y="20396"/>
                  </a:cubicBezTo>
                  <a:cubicBezTo>
                    <a:pt x="37392" y="22662"/>
                    <a:pt x="34247" y="25367"/>
                    <a:pt x="30593" y="27194"/>
                  </a:cubicBezTo>
                  <a:cubicBezTo>
                    <a:pt x="27388" y="28796"/>
                    <a:pt x="23193" y="28355"/>
                    <a:pt x="20395" y="30593"/>
                  </a:cubicBezTo>
                  <a:cubicBezTo>
                    <a:pt x="-1570" y="48165"/>
                    <a:pt x="29032" y="35646"/>
                    <a:pt x="3399" y="44190"/>
                  </a:cubicBezTo>
                  <a:cubicBezTo>
                    <a:pt x="2266" y="47589"/>
                    <a:pt x="0" y="50805"/>
                    <a:pt x="0" y="54388"/>
                  </a:cubicBezTo>
                  <a:cubicBezTo>
                    <a:pt x="0" y="59060"/>
                    <a:pt x="808" y="64098"/>
                    <a:pt x="3399" y="67985"/>
                  </a:cubicBezTo>
                  <a:cubicBezTo>
                    <a:pt x="5665" y="71384"/>
                    <a:pt x="9943" y="72957"/>
                    <a:pt x="13597" y="74784"/>
                  </a:cubicBezTo>
                  <a:cubicBezTo>
                    <a:pt x="19309" y="77640"/>
                    <a:pt x="31945" y="79948"/>
                    <a:pt x="37391" y="81582"/>
                  </a:cubicBezTo>
                  <a:cubicBezTo>
                    <a:pt x="44255" y="83641"/>
                    <a:pt x="57787" y="88381"/>
                    <a:pt x="57787" y="88381"/>
                  </a:cubicBezTo>
                  <a:cubicBezTo>
                    <a:pt x="97445" y="87248"/>
                    <a:pt x="137379" y="89784"/>
                    <a:pt x="176761" y="84981"/>
                  </a:cubicBezTo>
                  <a:cubicBezTo>
                    <a:pt x="184872" y="83992"/>
                    <a:pt x="189405" y="73968"/>
                    <a:pt x="197157" y="71384"/>
                  </a:cubicBezTo>
                  <a:cubicBezTo>
                    <a:pt x="200556" y="70251"/>
                    <a:pt x="204149" y="69587"/>
                    <a:pt x="207354" y="67985"/>
                  </a:cubicBezTo>
                  <a:cubicBezTo>
                    <a:pt x="211008" y="66158"/>
                    <a:pt x="214153" y="63453"/>
                    <a:pt x="217552" y="61187"/>
                  </a:cubicBezTo>
                  <a:cubicBezTo>
                    <a:pt x="219818" y="57788"/>
                    <a:pt x="222524" y="54643"/>
                    <a:pt x="224351" y="50989"/>
                  </a:cubicBezTo>
                  <a:cubicBezTo>
                    <a:pt x="225953" y="47784"/>
                    <a:pt x="218685" y="8498"/>
                    <a:pt x="2175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1" name="Connecteur droit avec flèche 50"/>
          <p:cNvCxnSpPr/>
          <p:nvPr/>
        </p:nvCxnSpPr>
        <p:spPr>
          <a:xfrm>
            <a:off x="1979887" y="1844824"/>
            <a:ext cx="287857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13" y="2023631"/>
            <a:ext cx="2376264" cy="3142114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179512" y="1268760"/>
            <a:ext cx="5976664" cy="936104"/>
          </a:xfrm>
          <a:prstGeom prst="wedgeRoundRectCallout">
            <a:avLst>
              <a:gd name="adj1" fmla="val 55290"/>
              <a:gd name="adj2" fmla="val 329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Diverses technologies embarquées</a:t>
            </a:r>
            <a:endParaRPr lang="fr-FR" sz="4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60986" y="2829727"/>
            <a:ext cx="559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Avec ou sans Lidar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400861" y="2808559"/>
            <a:ext cx="504000" cy="504000"/>
            <a:chOff x="7131428" y="4617963"/>
            <a:chExt cx="504000" cy="504000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e 27"/>
          <p:cNvGrpSpPr/>
          <p:nvPr/>
        </p:nvGrpSpPr>
        <p:grpSpPr>
          <a:xfrm>
            <a:off x="400861" y="3620243"/>
            <a:ext cx="6356230" cy="504000"/>
            <a:chOff x="618082" y="4497788"/>
            <a:chExt cx="6356230" cy="504000"/>
          </a:xfrm>
        </p:grpSpPr>
        <p:sp>
          <p:nvSpPr>
            <p:cNvPr id="29" name="ZoneTexte 28"/>
            <p:cNvSpPr txBox="1"/>
            <p:nvPr/>
          </p:nvSpPr>
          <p:spPr>
            <a:xfrm>
              <a:off x="1378207" y="4518956"/>
              <a:ext cx="5596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Avec ou sans Laser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618082" y="4497788"/>
              <a:ext cx="504000" cy="504000"/>
              <a:chOff x="7131428" y="4617963"/>
              <a:chExt cx="504000" cy="504000"/>
            </a:xfrm>
          </p:grpSpPr>
          <p:sp>
            <p:nvSpPr>
              <p:cNvPr id="31" name="Rectangle à coins arrondis 30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2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Groupe 32"/>
          <p:cNvGrpSpPr/>
          <p:nvPr/>
        </p:nvGrpSpPr>
        <p:grpSpPr>
          <a:xfrm>
            <a:off x="400861" y="4431927"/>
            <a:ext cx="6356230" cy="504000"/>
            <a:chOff x="618082" y="4497788"/>
            <a:chExt cx="6356230" cy="504000"/>
          </a:xfrm>
        </p:grpSpPr>
        <p:sp>
          <p:nvSpPr>
            <p:cNvPr id="34" name="ZoneTexte 33"/>
            <p:cNvSpPr txBox="1"/>
            <p:nvPr/>
          </p:nvSpPr>
          <p:spPr>
            <a:xfrm>
              <a:off x="1378207" y="4518956"/>
              <a:ext cx="5596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Centrale inertielle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618082" y="4497788"/>
              <a:ext cx="504000" cy="504000"/>
              <a:chOff x="7131428" y="4617963"/>
              <a:chExt cx="504000" cy="504000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1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e 1"/>
          <p:cNvGrpSpPr/>
          <p:nvPr/>
        </p:nvGrpSpPr>
        <p:grpSpPr>
          <a:xfrm>
            <a:off x="400861" y="5243612"/>
            <a:ext cx="7627523" cy="830997"/>
            <a:chOff x="400861" y="5243612"/>
            <a:chExt cx="7627523" cy="830997"/>
          </a:xfrm>
        </p:grpSpPr>
        <p:sp>
          <p:nvSpPr>
            <p:cNvPr id="46" name="ZoneTexte 45"/>
            <p:cNvSpPr txBox="1"/>
            <p:nvPr/>
          </p:nvSpPr>
          <p:spPr>
            <a:xfrm>
              <a:off x="1160986" y="5243612"/>
              <a:ext cx="6867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améra </a:t>
              </a: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(multi-objectifs)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fixée et calibrée pour réaliser les prises de vue</a:t>
              </a:r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400861" y="5407111"/>
              <a:ext cx="504000" cy="504000"/>
              <a:chOff x="7131428" y="4617963"/>
              <a:chExt cx="504000" cy="504000"/>
            </a:xfrm>
          </p:grpSpPr>
          <p:sp>
            <p:nvSpPr>
              <p:cNvPr id="50" name="Rectangle à coins arrondis 49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2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9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>
                <a:sym typeface="Wingdings"/>
              </a:rPr>
              <a:t>Acquisition</a:t>
            </a:r>
          </a:p>
          <a:p>
            <a:r>
              <a:rPr lang="fr-FR" altLang="fr-FR" dirty="0">
                <a:sym typeface="Wingdings"/>
              </a:rPr>
              <a:t>Roulage véhicule</a:t>
            </a:r>
          </a:p>
        </p:txBody>
      </p:sp>
    </p:spTree>
    <p:extLst>
      <p:ext uri="{BB962C8B-B14F-4D97-AF65-F5344CB8AC3E}">
        <p14:creationId xmlns:p14="http://schemas.microsoft.com/office/powerpoint/2010/main" val="9301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"/>
    </mc:Choice>
    <mc:Fallback xmlns="">
      <p:transition spd="slow" advTm="1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3048000" cy="3810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066544" y="1316736"/>
            <a:ext cx="1054608" cy="56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6544" y="1316736"/>
            <a:ext cx="6897944" cy="5280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1524000" y="1196752"/>
            <a:ext cx="6480720" cy="1008112"/>
          </a:xfrm>
          <a:prstGeom prst="wedgeRoundRectCallout">
            <a:avLst>
              <a:gd name="adj1" fmla="val -44124"/>
              <a:gd name="adj2" fmla="val 118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Après la phase d’acquisition, la phase production du PCRS.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3600" kern="0" dirty="0" smtClean="0">
                <a:sym typeface="Wingdings"/>
              </a:rPr>
              <a:t>Plan de Corps de Rue Simplifié</a:t>
            </a:r>
            <a:endParaRPr lang="fr-FR" altLang="fr-FR" sz="3600" kern="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261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3600" kern="0" dirty="0" smtClean="0">
                <a:sym typeface="Wingdings"/>
              </a:rPr>
              <a:t>Plan de Corps de Rue Simplifié</a:t>
            </a:r>
          </a:p>
          <a:p>
            <a:pPr algn="l"/>
            <a:r>
              <a:rPr lang="fr-FR" altLang="fr-FR" sz="3600" kern="0" dirty="0" smtClean="0">
                <a:sym typeface="Wingdings"/>
              </a:rPr>
              <a:t>Comparatif des techniques</a:t>
            </a:r>
            <a:endParaRPr lang="fr-FR" altLang="fr-FR" sz="3600" kern="0" dirty="0">
              <a:sym typeface="Wingdings"/>
            </a:endParaRP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54951" y="1133475"/>
            <a:ext cx="4552340" cy="2689538"/>
            <a:chOff x="-54951" y="1133475"/>
            <a:chExt cx="4552340" cy="2689538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951" y="2060848"/>
              <a:ext cx="1762165" cy="1762165"/>
            </a:xfrm>
            <a:prstGeom prst="rect">
              <a:avLst/>
            </a:prstGeom>
          </p:spPr>
        </p:pic>
        <p:sp>
          <p:nvSpPr>
            <p:cNvPr id="28" name="Rectangle à coins arrondis 27"/>
            <p:cNvSpPr/>
            <p:nvPr/>
          </p:nvSpPr>
          <p:spPr>
            <a:xfrm>
              <a:off x="1115617" y="1133475"/>
              <a:ext cx="3381772" cy="1135411"/>
            </a:xfrm>
            <a:prstGeom prst="wedgeRoundRectCallout">
              <a:avLst>
                <a:gd name="adj1" fmla="val -33605"/>
                <a:gd name="adj2" fmla="val 65346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Avantages et inconvénients</a:t>
              </a:r>
              <a:endParaRPr lang="fr-FR" sz="4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 rot="1155614">
            <a:off x="5709342" y="1601226"/>
            <a:ext cx="630000" cy="189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Précision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 rot="1155614">
            <a:off x="6844989" y="1601227"/>
            <a:ext cx="630000" cy="189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Coûts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(avantage)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 rot="1155614">
            <a:off x="4573695" y="1601226"/>
            <a:ext cx="630000" cy="189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Rapidité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155614">
            <a:off x="7980635" y="1601226"/>
            <a:ext cx="630000" cy="189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Potentiel de valorisation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4"/>
          <p:cNvSpPr>
            <a:spLocks noChangeAspect="1" noChangeArrowheads="1" noTextEdit="1"/>
          </p:cNvSpPr>
          <p:nvPr/>
        </p:nvSpPr>
        <p:spPr bwMode="auto">
          <a:xfrm>
            <a:off x="101600" y="3644899"/>
            <a:ext cx="889952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1600" y="3644899"/>
            <a:ext cx="3967163" cy="773113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68763" y="3644899"/>
            <a:ext cx="1152000" cy="773113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220763" y="3644899"/>
            <a:ext cx="1152000" cy="773113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373288" y="3644899"/>
            <a:ext cx="1152000" cy="773113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525288" y="3644898"/>
            <a:ext cx="1152000" cy="773113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01600" y="4418012"/>
            <a:ext cx="3967163" cy="914400"/>
          </a:xfrm>
          <a:prstGeom prst="rect">
            <a:avLst/>
          </a:prstGeom>
          <a:solidFill>
            <a:srgbClr val="D0D8E8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68763" y="4418012"/>
            <a:ext cx="1152000" cy="914400"/>
          </a:xfrm>
          <a:prstGeom prst="rect">
            <a:avLst/>
          </a:prstGeom>
          <a:solidFill>
            <a:srgbClr val="D0D8E8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220763" y="4418012"/>
            <a:ext cx="1152000" cy="914400"/>
          </a:xfrm>
          <a:prstGeom prst="rect">
            <a:avLst/>
          </a:prstGeom>
          <a:solidFill>
            <a:srgbClr val="D0D8E8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73288" y="4418012"/>
            <a:ext cx="1152000" cy="914400"/>
          </a:xfrm>
          <a:prstGeom prst="rect">
            <a:avLst/>
          </a:prstGeom>
          <a:solidFill>
            <a:srgbClr val="D0D8E8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525288" y="4418011"/>
            <a:ext cx="1152000" cy="914400"/>
          </a:xfrm>
          <a:prstGeom prst="rect">
            <a:avLst/>
          </a:prstGeom>
          <a:solidFill>
            <a:srgbClr val="D0D8E8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1600" y="5332412"/>
            <a:ext cx="3967163" cy="801688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068763" y="5332412"/>
            <a:ext cx="1152000" cy="801688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220763" y="5332412"/>
            <a:ext cx="1152000" cy="801688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73288" y="5332412"/>
            <a:ext cx="1152000" cy="801688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525288" y="5332411"/>
            <a:ext cx="1152000" cy="801688"/>
          </a:xfrm>
          <a:prstGeom prst="rect">
            <a:avLst/>
          </a:prstGeom>
          <a:solidFill>
            <a:srgbClr val="E9EDF4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193675" y="3895724"/>
            <a:ext cx="3459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Relevé traditionnel TOPO;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4421188" y="3846512"/>
            <a:ext cx="5191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---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5330301" y="3846512"/>
            <a:ext cx="933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fr-FR" sz="2800" b="1" dirty="0">
                <a:solidFill>
                  <a:srgbClr val="00B050"/>
                </a:solidFill>
                <a:latin typeface="Verdana" pitchFamily="34" charset="0"/>
              </a:rPr>
              <a:t>+++</a:t>
            </a:r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6674913" y="3846512"/>
            <a:ext cx="692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----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7895176" y="3846511"/>
            <a:ext cx="5191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---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93675" y="4595812"/>
            <a:ext cx="221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Roulage véhicule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193675" y="4870449"/>
            <a:ext cx="3654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LIDAR ou vues immersives;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9"/>
          <p:cNvSpPr>
            <a:spLocks noChangeArrowheads="1"/>
          </p:cNvSpPr>
          <p:nvPr/>
        </p:nvSpPr>
        <p:spPr bwMode="auto">
          <a:xfrm>
            <a:off x="4525963" y="4716462"/>
            <a:ext cx="311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b="1" dirty="0">
                <a:solidFill>
                  <a:srgbClr val="00B050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44" name="Rectangle 52"/>
          <p:cNvSpPr>
            <a:spLocks noChangeArrowheads="1"/>
          </p:cNvSpPr>
          <p:nvPr/>
        </p:nvSpPr>
        <p:spPr bwMode="auto">
          <a:xfrm>
            <a:off x="5485876" y="4716462"/>
            <a:ext cx="622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fr-FR" sz="2800" b="1" dirty="0">
                <a:solidFill>
                  <a:srgbClr val="00B050"/>
                </a:solidFill>
                <a:latin typeface="Verdana" pitchFamily="34" charset="0"/>
              </a:rPr>
              <a:t>++</a:t>
            </a:r>
          </a:p>
        </p:txBody>
      </p:sp>
      <p:sp>
        <p:nvSpPr>
          <p:cNvPr id="45" name="Rectangle 55"/>
          <p:cNvSpPr>
            <a:spLocks noChangeArrowheads="1"/>
          </p:cNvSpPr>
          <p:nvPr/>
        </p:nvSpPr>
        <p:spPr bwMode="auto">
          <a:xfrm>
            <a:off x="6865413" y="4716462"/>
            <a:ext cx="311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fr-FR" altLang="fr-FR" sz="2800" b="1" dirty="0">
                <a:solidFill>
                  <a:srgbClr val="00B050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46" name="Rectangle 58"/>
          <p:cNvSpPr>
            <a:spLocks noChangeArrowheads="1"/>
          </p:cNvSpPr>
          <p:nvPr/>
        </p:nvSpPr>
        <p:spPr bwMode="auto">
          <a:xfrm>
            <a:off x="7844376" y="4716461"/>
            <a:ext cx="622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fr-FR" sz="2800" b="1" dirty="0">
                <a:solidFill>
                  <a:srgbClr val="00B050"/>
                </a:solidFill>
                <a:latin typeface="Verdana" pitchFamily="34" charset="0"/>
              </a:rPr>
              <a:t>++</a:t>
            </a:r>
          </a:p>
        </p:txBody>
      </p:sp>
      <p:sp>
        <p:nvSpPr>
          <p:cNvPr id="47" name="Rectangle 59"/>
          <p:cNvSpPr>
            <a:spLocks noChangeArrowheads="1"/>
          </p:cNvSpPr>
          <p:nvPr/>
        </p:nvSpPr>
        <p:spPr bwMode="auto">
          <a:xfrm>
            <a:off x="193675" y="5457824"/>
            <a:ext cx="32654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Prise de vues aériennes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60"/>
          <p:cNvSpPr>
            <a:spLocks noChangeArrowheads="1"/>
          </p:cNvSpPr>
          <p:nvPr/>
        </p:nvSpPr>
        <p:spPr bwMode="auto">
          <a:xfrm>
            <a:off x="193675" y="5732462"/>
            <a:ext cx="2917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(haute précision pixel 5 cm);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3" name="Rectangle 63"/>
          <p:cNvSpPr>
            <a:spLocks noChangeArrowheads="1"/>
          </p:cNvSpPr>
          <p:nvPr/>
        </p:nvSpPr>
        <p:spPr bwMode="auto">
          <a:xfrm>
            <a:off x="4370388" y="5576887"/>
            <a:ext cx="622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fr-FR" altLang="fr-FR" sz="2800" b="1" dirty="0">
                <a:solidFill>
                  <a:srgbClr val="00B050"/>
                </a:solidFill>
                <a:latin typeface="Verdana" pitchFamily="34" charset="0"/>
              </a:rPr>
              <a:t>++</a:t>
            </a:r>
          </a:p>
        </p:txBody>
      </p:sp>
      <p:sp>
        <p:nvSpPr>
          <p:cNvPr id="54" name="Rectangle 64"/>
          <p:cNvSpPr>
            <a:spLocks noChangeArrowheads="1"/>
          </p:cNvSpPr>
          <p:nvPr/>
        </p:nvSpPr>
        <p:spPr bwMode="auto">
          <a:xfrm>
            <a:off x="5350938" y="5589587"/>
            <a:ext cx="10334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Limite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67"/>
          <p:cNvSpPr>
            <a:spLocks noChangeArrowheads="1"/>
          </p:cNvSpPr>
          <p:nvPr/>
        </p:nvSpPr>
        <p:spPr bwMode="auto">
          <a:xfrm>
            <a:off x="6709838" y="5516562"/>
            <a:ext cx="622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Verdana" pitchFamily="34" charset="0"/>
                <a:cs typeface="Arial" pitchFamily="34" charset="0"/>
              </a:rPr>
              <a:t>++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68"/>
          <p:cNvSpPr>
            <a:spLocks noChangeArrowheads="1"/>
          </p:cNvSpPr>
          <p:nvPr/>
        </p:nvSpPr>
        <p:spPr bwMode="auto">
          <a:xfrm>
            <a:off x="7999951" y="5516561"/>
            <a:ext cx="311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Verdana" pitchFamily="34" charset="0"/>
                <a:cs typeface="Arial" pitchFamily="34" charset="0"/>
              </a:rPr>
              <a:t>+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1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600" b="1" kern="0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>
                <a:sym typeface="Wingdings"/>
              </a:rPr>
              <a:t>La réforme en Vendée</a:t>
            </a:r>
            <a:endParaRPr lang="fr-FR" altLang="fr-FR" dirty="0"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b="3271"/>
          <a:stretch/>
        </p:blipFill>
        <p:spPr bwMode="auto">
          <a:xfrm>
            <a:off x="683568" y="1653413"/>
            <a:ext cx="8454702" cy="522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3" y="1022927"/>
            <a:ext cx="2073864" cy="207386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94482" y="4817429"/>
            <a:ext cx="3541413" cy="2040572"/>
            <a:chOff x="569786" y="4896002"/>
            <a:chExt cx="2716200" cy="1396643"/>
          </a:xfrm>
        </p:grpSpPr>
        <p:grpSp>
          <p:nvGrpSpPr>
            <p:cNvPr id="10" name="Groupe 9"/>
            <p:cNvGrpSpPr/>
            <p:nvPr/>
          </p:nvGrpSpPr>
          <p:grpSpPr>
            <a:xfrm>
              <a:off x="569786" y="4896002"/>
              <a:ext cx="2537555" cy="1396643"/>
              <a:chOff x="1548830" y="2451368"/>
              <a:chExt cx="2537555" cy="1396643"/>
            </a:xfrm>
          </p:grpSpPr>
          <p:sp>
            <p:nvSpPr>
              <p:cNvPr id="3" name="Rectangle à coins arrondis 2"/>
              <p:cNvSpPr/>
              <p:nvPr/>
            </p:nvSpPr>
            <p:spPr>
              <a:xfrm>
                <a:off x="1559343" y="2451368"/>
                <a:ext cx="2479533" cy="1396643"/>
              </a:xfrm>
              <a:prstGeom prst="roundRect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21912" y="2635741"/>
                <a:ext cx="431453" cy="21733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2242084" y="2610349"/>
                <a:ext cx="1689780" cy="268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Limites des EPCI</a:t>
                </a:r>
                <a:endParaRPr lang="fr-FR" sz="16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621912" y="3170335"/>
                <a:ext cx="431453" cy="21733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621913" y="3446224"/>
                <a:ext cx="431453" cy="217339"/>
              </a:xfrm>
              <a:prstGeom prst="rect">
                <a:avLst/>
              </a:pr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1548830" y="2886409"/>
                <a:ext cx="2537555" cy="273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 smtClean="0"/>
                  <a:t>Échéances du décret DT-DICT</a:t>
                </a:r>
                <a:endParaRPr lang="fr-FR" sz="2000" b="1" dirty="0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1074321" y="5862603"/>
              <a:ext cx="2023174" cy="27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2019</a:t>
              </a:r>
              <a:r>
                <a:rPr lang="fr-FR" sz="1600" b="1" dirty="0" smtClean="0"/>
                <a:t> </a:t>
              </a:r>
              <a:r>
                <a:rPr lang="fr-FR" sz="1400" dirty="0" smtClean="0"/>
                <a:t>(69 communes urbaines)</a:t>
              </a:r>
              <a:endParaRPr lang="fr-FR" sz="14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074321" y="5586713"/>
              <a:ext cx="2211665" cy="27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2026</a:t>
              </a:r>
              <a:r>
                <a:rPr lang="fr-FR" sz="1600" b="1" dirty="0" smtClean="0"/>
                <a:t> </a:t>
              </a:r>
              <a:r>
                <a:rPr lang="fr-FR" sz="1400" dirty="0" smtClean="0"/>
                <a:t>(213 communes rurales)</a:t>
              </a:r>
            </a:p>
          </p:txBody>
        </p:sp>
      </p:grpSp>
      <p:sp>
        <p:nvSpPr>
          <p:cNvPr id="18" name="Rectangle à coins arrondis 17"/>
          <p:cNvSpPr/>
          <p:nvPr/>
        </p:nvSpPr>
        <p:spPr>
          <a:xfrm>
            <a:off x="1539707" y="908720"/>
            <a:ext cx="7598563" cy="792088"/>
          </a:xfrm>
          <a:prstGeom prst="wedgeRoundRectCallout">
            <a:avLst>
              <a:gd name="adj1" fmla="val -56997"/>
              <a:gd name="adj2" fmla="val 390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 « urbaine » ou « rurale » au sens de la réforme.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4000" kern="0" dirty="0" smtClean="0">
                <a:sym typeface="Wingdings"/>
              </a:rPr>
              <a:t>Quantitatifs</a:t>
            </a:r>
            <a:endParaRPr lang="fr-FR" altLang="fr-FR" sz="4000" kern="0" dirty="0" smtClean="0"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687513" y="3309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2611924533"/>
              </p:ext>
            </p:extLst>
          </p:nvPr>
        </p:nvGraphicFramePr>
        <p:xfrm>
          <a:off x="101600" y="3068960"/>
          <a:ext cx="893489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9" name="Groupe 18"/>
          <p:cNvGrpSpPr/>
          <p:nvPr/>
        </p:nvGrpSpPr>
        <p:grpSpPr>
          <a:xfrm>
            <a:off x="6444207" y="115569"/>
            <a:ext cx="2592289" cy="936104"/>
            <a:chOff x="6012160" y="116632"/>
            <a:chExt cx="2814906" cy="936104"/>
          </a:xfrm>
        </p:grpSpPr>
        <p:sp>
          <p:nvSpPr>
            <p:cNvPr id="5" name="Rectangle 4"/>
            <p:cNvSpPr/>
            <p:nvPr/>
          </p:nvSpPr>
          <p:spPr>
            <a:xfrm>
              <a:off x="6012160" y="116632"/>
              <a:ext cx="2814906" cy="9361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6084168" y="147990"/>
              <a:ext cx="2742898" cy="369332"/>
              <a:chOff x="6084168" y="147990"/>
              <a:chExt cx="2742898" cy="36933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084168" y="188640"/>
                <a:ext cx="576064" cy="28803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6810842" y="147990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Échéance</a:t>
                </a:r>
                <a:r>
                  <a:rPr lang="fr-FR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2019</a:t>
                </a:r>
                <a:endParaRPr lang="fr-FR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084168" y="637891"/>
              <a:ext cx="2742898" cy="369332"/>
              <a:chOff x="6085958" y="637891"/>
              <a:chExt cx="2742898" cy="36933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085958" y="678541"/>
                <a:ext cx="576064" cy="2880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812632" y="637891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Échéance</a:t>
                </a:r>
                <a:r>
                  <a:rPr lang="fr-FR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2026</a:t>
                </a:r>
                <a:endParaRPr lang="fr-FR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99632"/>
            <a:ext cx="2598192" cy="2598192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3041872" y="1545406"/>
            <a:ext cx="5706591" cy="1379537"/>
          </a:xfrm>
          <a:prstGeom prst="wedgeRoundRectCallout">
            <a:avLst>
              <a:gd name="adj1" fmla="val -65062"/>
              <a:gd name="adj2" fmla="val -16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Kilomètres de réseau routier et réseaux enterrés par échéance !</a:t>
            </a:r>
            <a:endParaRPr lang="fr-FR" sz="4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Diagramme 36"/>
          <p:cNvGraphicFramePr/>
          <p:nvPr>
            <p:extLst>
              <p:ext uri="{D42A27DB-BD31-4B8C-83A1-F6EECF244321}">
                <p14:modId xmlns:p14="http://schemas.microsoft.com/office/powerpoint/2010/main" val="3089572546"/>
              </p:ext>
            </p:extLst>
          </p:nvPr>
        </p:nvGraphicFramePr>
        <p:xfrm>
          <a:off x="150646" y="261357"/>
          <a:ext cx="7350719" cy="702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Imag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de Corps de Rue Simplifié Planning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484100" y="5720759"/>
            <a:ext cx="7537575" cy="847831"/>
            <a:chOff x="752508" y="5317473"/>
            <a:chExt cx="7537575" cy="847831"/>
          </a:xfrm>
        </p:grpSpPr>
        <p:sp>
          <p:nvSpPr>
            <p:cNvPr id="45" name="Légende à une bordure 1 44"/>
            <p:cNvSpPr/>
            <p:nvPr/>
          </p:nvSpPr>
          <p:spPr>
            <a:xfrm>
              <a:off x="1789108" y="5733256"/>
              <a:ext cx="5400600" cy="432048"/>
            </a:xfrm>
            <a:prstGeom prst="accentCallout1">
              <a:avLst>
                <a:gd name="adj1" fmla="val 18750"/>
                <a:gd name="adj2" fmla="val -8333"/>
                <a:gd name="adj3" fmla="val -58152"/>
                <a:gd name="adj4" fmla="val -1618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362705" y="5733256"/>
              <a:ext cx="6927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b="1" dirty="0">
                  <a:solidFill>
                    <a:srgbClr val="C00000"/>
                  </a:solidFill>
                </a:rPr>
                <a:t>Avril 2016 </a:t>
              </a:r>
              <a:r>
                <a:rPr lang="fr-FR" b="1" dirty="0"/>
                <a:t>: </a:t>
              </a:r>
              <a:r>
                <a:rPr lang="fr-FR" b="1" dirty="0" smtClean="0"/>
                <a:t>Définition </a:t>
              </a:r>
              <a:r>
                <a:rPr lang="fr-FR" b="1" dirty="0"/>
                <a:t>du cahier des charges de chaque partenaire</a:t>
              </a:r>
            </a:p>
          </p:txBody>
        </p:sp>
        <p:sp>
          <p:nvSpPr>
            <p:cNvPr id="51" name="Ellipse 50"/>
            <p:cNvSpPr>
              <a:spLocks/>
            </p:cNvSpPr>
            <p:nvPr/>
          </p:nvSpPr>
          <p:spPr>
            <a:xfrm>
              <a:off x="752508" y="5317473"/>
              <a:ext cx="216000" cy="216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989750" y="4962017"/>
            <a:ext cx="7897084" cy="1081908"/>
            <a:chOff x="1116000" y="4805230"/>
            <a:chExt cx="7897084" cy="1081908"/>
          </a:xfrm>
        </p:grpSpPr>
        <p:sp>
          <p:nvSpPr>
            <p:cNvPr id="55" name="Légende à une bordure 1 54"/>
            <p:cNvSpPr/>
            <p:nvPr/>
          </p:nvSpPr>
          <p:spPr>
            <a:xfrm>
              <a:off x="2179087" y="5240807"/>
              <a:ext cx="5400600" cy="432048"/>
            </a:xfrm>
            <a:prstGeom prst="accentCallout1">
              <a:avLst>
                <a:gd name="adj1" fmla="val 18750"/>
                <a:gd name="adj2" fmla="val -8333"/>
                <a:gd name="adj3" fmla="val -53113"/>
                <a:gd name="adj4" fmla="val -1547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752683" y="5240807"/>
              <a:ext cx="7260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b="1" dirty="0">
                  <a:solidFill>
                    <a:srgbClr val="C00000"/>
                  </a:solidFill>
                </a:rPr>
                <a:t>Mai 2016 </a:t>
              </a:r>
              <a:r>
                <a:rPr lang="fr-FR" b="1" dirty="0"/>
                <a:t>: </a:t>
              </a:r>
              <a:r>
                <a:rPr lang="fr-FR" b="1" dirty="0" smtClean="0"/>
                <a:t>Synthèse </a:t>
              </a:r>
              <a:r>
                <a:rPr lang="fr-FR" b="1" dirty="0"/>
                <a:t>des cahiers des charges </a:t>
              </a:r>
              <a:r>
                <a:rPr lang="fr-FR" b="1" dirty="0" smtClean="0"/>
                <a:t>partenaires</a:t>
              </a:r>
            </a:p>
            <a:p>
              <a:pPr lvl="0"/>
              <a:r>
                <a:rPr lang="fr-FR" b="1" dirty="0" smtClean="0"/>
                <a:t>                    </a:t>
              </a:r>
              <a:r>
                <a:rPr lang="fr-FR" b="1" dirty="0"/>
                <a:t>et définition des tranches territoriales à 4 ans</a:t>
              </a:r>
            </a:p>
          </p:txBody>
        </p:sp>
        <p:sp>
          <p:nvSpPr>
            <p:cNvPr id="57" name="Ellipse 56"/>
            <p:cNvSpPr>
              <a:spLocks/>
            </p:cNvSpPr>
            <p:nvPr/>
          </p:nvSpPr>
          <p:spPr>
            <a:xfrm>
              <a:off x="1116000" y="4805230"/>
              <a:ext cx="266400" cy="2664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1576284" y="4223837"/>
            <a:ext cx="7658795" cy="930617"/>
            <a:chOff x="1576284" y="4223837"/>
            <a:chExt cx="7658795" cy="930617"/>
          </a:xfrm>
        </p:grpSpPr>
        <p:sp>
          <p:nvSpPr>
            <p:cNvPr id="59" name="Légende à une bordure 1 58"/>
            <p:cNvSpPr/>
            <p:nvPr/>
          </p:nvSpPr>
          <p:spPr>
            <a:xfrm>
              <a:off x="2621075" y="4722406"/>
              <a:ext cx="5400600" cy="432048"/>
            </a:xfrm>
            <a:prstGeom prst="accentCallout1">
              <a:avLst>
                <a:gd name="adj1" fmla="val 18750"/>
                <a:gd name="adj2" fmla="val -8333"/>
                <a:gd name="adj3" fmla="val -55169"/>
                <a:gd name="adj4" fmla="val -1470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194672" y="4722406"/>
              <a:ext cx="7040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b="1" dirty="0">
                  <a:solidFill>
                    <a:srgbClr val="C00000"/>
                  </a:solidFill>
                </a:rPr>
                <a:t>Juin 2016 </a:t>
              </a:r>
              <a:r>
                <a:rPr lang="fr-FR" b="1" dirty="0"/>
                <a:t>: Définition et écriture du projet d’AO</a:t>
              </a:r>
            </a:p>
          </p:txBody>
        </p:sp>
        <p:sp>
          <p:nvSpPr>
            <p:cNvPr id="61" name="Ellipse 60"/>
            <p:cNvSpPr>
              <a:spLocks/>
            </p:cNvSpPr>
            <p:nvPr/>
          </p:nvSpPr>
          <p:spPr>
            <a:xfrm>
              <a:off x="1576284" y="4223837"/>
              <a:ext cx="352800" cy="3528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2279145" y="3555857"/>
            <a:ext cx="6887573" cy="982119"/>
            <a:chOff x="2364947" y="3527001"/>
            <a:chExt cx="6887573" cy="982119"/>
          </a:xfrm>
        </p:grpSpPr>
        <p:sp>
          <p:nvSpPr>
            <p:cNvPr id="63" name="Légende à une bordure 1 62"/>
            <p:cNvSpPr/>
            <p:nvPr/>
          </p:nvSpPr>
          <p:spPr>
            <a:xfrm>
              <a:off x="3486235" y="4077072"/>
              <a:ext cx="5400600" cy="432048"/>
            </a:xfrm>
            <a:prstGeom prst="accentCallout1">
              <a:avLst>
                <a:gd name="adj1" fmla="val 18750"/>
                <a:gd name="adj2" fmla="val -8333"/>
                <a:gd name="adj3" fmla="val -45134"/>
                <a:gd name="adj4" fmla="val -1442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3059832" y="4077072"/>
              <a:ext cx="6192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2300">
                <a:spcBef>
                  <a:spcPct val="0"/>
                </a:spcBef>
              </a:pPr>
              <a:r>
                <a:rPr lang="fr-FR" b="1" dirty="0" smtClean="0">
                  <a:solidFill>
                    <a:srgbClr val="C00000"/>
                  </a:solidFill>
                </a:rPr>
                <a:t>Septembre  </a:t>
              </a:r>
              <a:r>
                <a:rPr lang="fr-FR" b="1" dirty="0">
                  <a:solidFill>
                    <a:srgbClr val="C00000"/>
                  </a:solidFill>
                </a:rPr>
                <a:t>2016 </a:t>
              </a:r>
              <a:r>
                <a:rPr lang="fr-FR" b="1" dirty="0"/>
                <a:t>: Modalités financières de </a:t>
              </a:r>
              <a:r>
                <a:rPr lang="fr-FR" b="1" dirty="0" smtClean="0"/>
                <a:t>l’AO</a:t>
              </a:r>
            </a:p>
          </p:txBody>
        </p:sp>
        <p:sp>
          <p:nvSpPr>
            <p:cNvPr id="66" name="Ellipse 65"/>
            <p:cNvSpPr>
              <a:spLocks/>
            </p:cNvSpPr>
            <p:nvPr/>
          </p:nvSpPr>
          <p:spPr>
            <a:xfrm>
              <a:off x="2364947" y="3527001"/>
              <a:ext cx="457200" cy="4572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3363200" y="2888285"/>
            <a:ext cx="6681408" cy="1158632"/>
            <a:chOff x="3363200" y="2888285"/>
            <a:chExt cx="6681408" cy="1158632"/>
          </a:xfrm>
        </p:grpSpPr>
        <p:sp>
          <p:nvSpPr>
            <p:cNvPr id="68" name="Légende à une bordure 1 67"/>
            <p:cNvSpPr/>
            <p:nvPr/>
          </p:nvSpPr>
          <p:spPr>
            <a:xfrm>
              <a:off x="4644008" y="3614869"/>
              <a:ext cx="5400600" cy="432048"/>
            </a:xfrm>
            <a:prstGeom prst="accentCallout1">
              <a:avLst>
                <a:gd name="adj1" fmla="val 18750"/>
                <a:gd name="adj2" fmla="val -8333"/>
                <a:gd name="adj3" fmla="val -53113"/>
                <a:gd name="adj4" fmla="val -1547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4217605" y="3614869"/>
              <a:ext cx="5310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b="1" dirty="0" smtClean="0">
                  <a:solidFill>
                    <a:srgbClr val="C00000"/>
                  </a:solidFill>
                </a:rPr>
                <a:t>Juin 2017 </a:t>
              </a:r>
              <a:r>
                <a:rPr lang="fr-FR" b="1" dirty="0"/>
                <a:t>: </a:t>
              </a:r>
              <a:r>
                <a:rPr lang="fr-FR" b="1" dirty="0" smtClean="0"/>
                <a:t>Publication </a:t>
              </a:r>
              <a:r>
                <a:rPr lang="fr-FR" b="1" dirty="0"/>
                <a:t>de l’AO</a:t>
              </a:r>
            </a:p>
          </p:txBody>
        </p:sp>
        <p:sp>
          <p:nvSpPr>
            <p:cNvPr id="72" name="Ellipse 71"/>
            <p:cNvSpPr>
              <a:spLocks/>
            </p:cNvSpPr>
            <p:nvPr/>
          </p:nvSpPr>
          <p:spPr>
            <a:xfrm>
              <a:off x="3363200" y="2888285"/>
              <a:ext cx="579600" cy="5796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644008" y="2298207"/>
            <a:ext cx="6679059" cy="1340879"/>
            <a:chOff x="4656048" y="2276145"/>
            <a:chExt cx="6679059" cy="1340879"/>
          </a:xfrm>
        </p:grpSpPr>
        <p:sp>
          <p:nvSpPr>
            <p:cNvPr id="74" name="Légende à une bordure 1 73"/>
            <p:cNvSpPr/>
            <p:nvPr/>
          </p:nvSpPr>
          <p:spPr>
            <a:xfrm>
              <a:off x="5934507" y="2970693"/>
              <a:ext cx="5400600" cy="432048"/>
            </a:xfrm>
            <a:prstGeom prst="accentCallout1">
              <a:avLst>
                <a:gd name="adj1" fmla="val 18750"/>
                <a:gd name="adj2" fmla="val -8333"/>
                <a:gd name="adj3" fmla="val -27918"/>
                <a:gd name="adj4" fmla="val -1315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5508105" y="2970693"/>
              <a:ext cx="37775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b="1" dirty="0" smtClean="0">
                  <a:solidFill>
                    <a:srgbClr val="C00000"/>
                  </a:solidFill>
                </a:rPr>
                <a:t>Septembre </a:t>
              </a:r>
              <a:r>
                <a:rPr lang="fr-FR" b="1" dirty="0">
                  <a:solidFill>
                    <a:srgbClr val="C00000"/>
                  </a:solidFill>
                </a:rPr>
                <a:t>2017</a:t>
              </a:r>
              <a:r>
                <a:rPr lang="fr-FR" dirty="0"/>
                <a:t>: </a:t>
              </a:r>
              <a:r>
                <a:rPr lang="fr-FR" b="1" dirty="0"/>
                <a:t>Lancement </a:t>
              </a:r>
              <a:endParaRPr lang="fr-FR" b="1" dirty="0" smtClean="0"/>
            </a:p>
            <a:p>
              <a:pPr lvl="0"/>
              <a:r>
                <a:rPr lang="fr-FR" b="1" dirty="0" smtClean="0"/>
                <a:t>             de </a:t>
              </a:r>
              <a:r>
                <a:rPr lang="fr-FR" b="1" dirty="0"/>
                <a:t>la 1</a:t>
              </a:r>
              <a:r>
                <a:rPr lang="fr-FR" b="1" baseline="30000" dirty="0"/>
                <a:t>ère</a:t>
              </a:r>
              <a:r>
                <a:rPr lang="fr-FR" b="1" dirty="0"/>
                <a:t> </a:t>
              </a:r>
              <a:r>
                <a:rPr lang="fr-FR" b="1" dirty="0" smtClean="0"/>
                <a:t> tranche </a:t>
              </a:r>
              <a:r>
                <a:rPr lang="fr-FR" sz="1400" dirty="0"/>
                <a:t>(37 communes)</a:t>
              </a:r>
            </a:p>
          </p:txBody>
        </p:sp>
        <p:sp>
          <p:nvSpPr>
            <p:cNvPr id="76" name="Ellipse 75"/>
            <p:cNvSpPr>
              <a:spLocks/>
            </p:cNvSpPr>
            <p:nvPr/>
          </p:nvSpPr>
          <p:spPr>
            <a:xfrm>
              <a:off x="4656048" y="2276145"/>
              <a:ext cx="684000" cy="68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131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473775" y="2764598"/>
            <a:ext cx="8375642" cy="3722948"/>
            <a:chOff x="1271645" y="6433778"/>
            <a:chExt cx="8375642" cy="3722948"/>
          </a:xfrm>
        </p:grpSpPr>
        <p:grpSp>
          <p:nvGrpSpPr>
            <p:cNvPr id="7" name="Groupe 6"/>
            <p:cNvGrpSpPr/>
            <p:nvPr/>
          </p:nvGrpSpPr>
          <p:grpSpPr>
            <a:xfrm>
              <a:off x="1271645" y="6454946"/>
              <a:ext cx="8375642" cy="3701780"/>
              <a:chOff x="767589" y="3156220"/>
              <a:chExt cx="8375642" cy="370178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7" b="2366"/>
              <a:stretch/>
            </p:blipFill>
            <p:spPr>
              <a:xfrm>
                <a:off x="767589" y="4072350"/>
                <a:ext cx="7970651" cy="2785650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1619250" y="3156220"/>
                <a:ext cx="7523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Un Appel d’Offres concernant :</a:t>
                </a:r>
              </a:p>
            </p:txBody>
          </p:sp>
          <p:pic>
            <p:nvPicPr>
              <p:cNvPr id="16" name="Picture 3" descr="C:\Users\cedric.seigneuret\AppData\Local\Microsoft\Windows\Temporary Internet Files\Content.IE5\UH4MJMF0\525px-X_mark.svg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4433476"/>
                <a:ext cx="2633049" cy="2243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e 39"/>
            <p:cNvGrpSpPr/>
            <p:nvPr/>
          </p:nvGrpSpPr>
          <p:grpSpPr>
            <a:xfrm>
              <a:off x="1367250" y="6433778"/>
              <a:ext cx="504000" cy="504000"/>
              <a:chOff x="7131428" y="4617963"/>
              <a:chExt cx="504000" cy="504000"/>
            </a:xfrm>
          </p:grpSpPr>
          <p:sp>
            <p:nvSpPr>
              <p:cNvPr id="41" name="Rectangle à coins arrondis 40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2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600" b="1" kern="0" dirty="0">
                <a:solidFill>
                  <a:schemeClr val="bg1"/>
                </a:solidFill>
                <a:latin typeface="Futura Md BT" panose="020B0802020204020204" pitchFamily="34" charset="0"/>
                <a:sym typeface="Wingdings"/>
              </a:rPr>
              <a:t>Plan de Corps de Rue Simplifié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84759"/>
            <a:ext cx="2880320" cy="14401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00" y="1276045"/>
            <a:ext cx="2099000" cy="1216851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268482" y="2550648"/>
            <a:ext cx="8460967" cy="1200329"/>
            <a:chOff x="268482" y="2550648"/>
            <a:chExt cx="8460967" cy="1200329"/>
          </a:xfrm>
        </p:grpSpPr>
        <p:sp>
          <p:nvSpPr>
            <p:cNvPr id="47" name="ZoneTexte 46"/>
            <p:cNvSpPr txBox="1"/>
            <p:nvPr/>
          </p:nvSpPr>
          <p:spPr>
            <a:xfrm>
              <a:off x="1205468" y="2550648"/>
              <a:ext cx="752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 Appel d’Offres concernant :</a:t>
              </a:r>
            </a:p>
            <a:p>
              <a:pPr marL="342900" indent="-342900">
                <a:buBlip>
                  <a:blip r:embed="rId9"/>
                </a:buBlip>
              </a:pP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 phase d’acquisition</a:t>
              </a:r>
            </a:p>
            <a:p>
              <a:pPr marL="342900" indent="-342900">
                <a:buBlip>
                  <a:blip r:embed="rId9"/>
                </a:buBlip>
              </a:pP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 phase PCRS (un PCRS Voirie !)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268482" y="2603231"/>
              <a:ext cx="504000" cy="504000"/>
              <a:chOff x="7131428" y="4617963"/>
              <a:chExt cx="504000" cy="504000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" name="Groupe 10"/>
          <p:cNvGrpSpPr/>
          <p:nvPr/>
        </p:nvGrpSpPr>
        <p:grpSpPr>
          <a:xfrm>
            <a:off x="304482" y="3728720"/>
            <a:ext cx="8838749" cy="1200329"/>
            <a:chOff x="304482" y="3795075"/>
            <a:chExt cx="8838749" cy="1200329"/>
          </a:xfrm>
        </p:grpSpPr>
        <p:sp>
          <p:nvSpPr>
            <p:cNvPr id="25" name="ZoneTexte 24"/>
            <p:cNvSpPr txBox="1"/>
            <p:nvPr/>
          </p:nvSpPr>
          <p:spPr>
            <a:xfrm>
              <a:off x="1205469" y="3795075"/>
              <a:ext cx="79377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 PCRS vecteur en zones urbaines suivi </a:t>
              </a:r>
              <a:r>
                <a:rPr lang="fr-FR" sz="11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(dans 3 ou 4 ans)</a:t>
              </a:r>
              <a:r>
                <a:rPr lang="fr-FR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d’un AO </a:t>
              </a:r>
              <a:r>
                <a:rPr lang="fr-FR" sz="24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orthophoto</a:t>
              </a:r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5cm pour le rural couvrant le département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304482" y="3958573"/>
              <a:ext cx="504000" cy="504000"/>
              <a:chOff x="7131428" y="4617963"/>
              <a:chExt cx="504000" cy="504000"/>
            </a:xfrm>
          </p:grpSpPr>
          <p:sp>
            <p:nvSpPr>
              <p:cNvPr id="32" name="Rectangle à coins arrondis 3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3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oupe 11"/>
          <p:cNvGrpSpPr/>
          <p:nvPr/>
        </p:nvGrpSpPr>
        <p:grpSpPr>
          <a:xfrm>
            <a:off x="304482" y="4906792"/>
            <a:ext cx="8838749" cy="830997"/>
            <a:chOff x="304482" y="4755304"/>
            <a:chExt cx="8838749" cy="830997"/>
          </a:xfrm>
        </p:grpSpPr>
        <p:sp>
          <p:nvSpPr>
            <p:cNvPr id="22" name="ZoneTexte 21"/>
            <p:cNvSpPr txBox="1"/>
            <p:nvPr/>
          </p:nvSpPr>
          <p:spPr>
            <a:xfrm>
              <a:off x="1205469" y="4755304"/>
              <a:ext cx="7937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Une obligation de résultat sur le PCRS </a:t>
              </a:r>
              <a:r>
                <a:rPr lang="fr-FR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urbain sans imposer de techniques d'acquisitions</a:t>
              </a: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304482" y="4918802"/>
              <a:ext cx="504000" cy="504000"/>
              <a:chOff x="7131428" y="4617963"/>
              <a:chExt cx="504000" cy="504000"/>
            </a:xfrm>
          </p:grpSpPr>
          <p:sp>
            <p:nvSpPr>
              <p:cNvPr id="35" name="Rectangle à coins arrondis 34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6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e 16"/>
          <p:cNvGrpSpPr/>
          <p:nvPr/>
        </p:nvGrpSpPr>
        <p:grpSpPr>
          <a:xfrm>
            <a:off x="304482" y="5715533"/>
            <a:ext cx="8425737" cy="830997"/>
            <a:chOff x="304482" y="5715533"/>
            <a:chExt cx="8425737" cy="830997"/>
          </a:xfrm>
        </p:grpSpPr>
        <p:sp>
          <p:nvSpPr>
            <p:cNvPr id="27" name="ZoneTexte 26"/>
            <p:cNvSpPr txBox="1"/>
            <p:nvPr/>
          </p:nvSpPr>
          <p:spPr>
            <a:xfrm>
              <a:off x="1205469" y="5715533"/>
              <a:ext cx="7524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 couverture PCRS vecteur répartie sur 4 ou 5 tranches (8240 km)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304482" y="5879031"/>
              <a:ext cx="504000" cy="504000"/>
              <a:chOff x="7131428" y="4617963"/>
              <a:chExt cx="504000" cy="504000"/>
            </a:xfrm>
          </p:grpSpPr>
          <p:sp>
            <p:nvSpPr>
              <p:cNvPr id="38" name="Rectangle à coins arrondis 37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075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8" b="4797"/>
          <a:stretch/>
        </p:blipFill>
        <p:spPr>
          <a:xfrm>
            <a:off x="0" y="1133475"/>
            <a:ext cx="9144000" cy="572452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kern="0" dirty="0">
                <a:solidFill>
                  <a:schemeClr val="bg1"/>
                </a:solidFill>
                <a:latin typeface="Futura Md BT" panose="020B0802020204020204" pitchFamily="34" charset="0"/>
              </a:rPr>
              <a:t>PCRS &gt;&gt; Appel d’offres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4" y="985556"/>
            <a:ext cx="1534350" cy="1534350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1648931" y="845096"/>
            <a:ext cx="4877494" cy="568800"/>
          </a:xfrm>
          <a:prstGeom prst="wedgeRoundRectCallout">
            <a:avLst>
              <a:gd name="adj1" fmla="val -56651"/>
              <a:gd name="adj2" fmla="val 325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3 EPCI &gt;&gt; 37 communes</a:t>
            </a:r>
            <a:endParaRPr lang="fr-FR" sz="2800" b="1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1648931" y="1003918"/>
            <a:ext cx="7056784" cy="853479"/>
          </a:xfrm>
          <a:prstGeom prst="wedgeRoundRectCallout">
            <a:avLst>
              <a:gd name="adj1" fmla="val -55752"/>
              <a:gd name="adj2" fmla="val 242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/>
              <a:t>Une 1ère tranche estimée de </a:t>
            </a:r>
            <a:r>
              <a:rPr lang="fr-FR" sz="2800" b="1" dirty="0" smtClean="0"/>
              <a:t>1853 km urbain</a:t>
            </a:r>
            <a:endParaRPr lang="fr-FR" sz="2800" b="1" dirty="0"/>
          </a:p>
          <a:p>
            <a:r>
              <a:rPr lang="fr-FR" sz="2800" b="1" dirty="0"/>
              <a:t>Délai de livraison </a:t>
            </a:r>
            <a:r>
              <a:rPr lang="fr-FR" sz="2800" b="1" dirty="0" smtClean="0"/>
              <a:t>juin </a:t>
            </a:r>
            <a:r>
              <a:rPr lang="fr-FR" sz="2800" b="1" dirty="0"/>
              <a:t>2018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647343" y="849635"/>
            <a:ext cx="7106741" cy="567680"/>
          </a:xfrm>
          <a:prstGeom prst="wedgeRoundRectCallout">
            <a:avLst>
              <a:gd name="adj1" fmla="val -54752"/>
              <a:gd name="adj2" fmla="val 292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/>
              <a:t>Enveloppe financière estimée &gt;&gt; 1 020 000 €</a:t>
            </a:r>
            <a:endParaRPr lang="fr-FR" sz="28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634767" y="842839"/>
            <a:ext cx="4954302" cy="828923"/>
          </a:xfrm>
          <a:prstGeom prst="wedgeRoundRectCallout">
            <a:avLst>
              <a:gd name="adj1" fmla="val -57077"/>
              <a:gd name="adj2" fmla="val 303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Diversité des territoires et des gérants de réseaux</a:t>
            </a:r>
            <a:endParaRPr lang="fr-FR" sz="2800" b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179512" y="2132856"/>
            <a:ext cx="6977288" cy="3312368"/>
            <a:chOff x="179512" y="2132856"/>
            <a:chExt cx="6977288" cy="3312368"/>
          </a:xfrm>
        </p:grpSpPr>
        <p:sp>
          <p:nvSpPr>
            <p:cNvPr id="2" name="Rectangle 1"/>
            <p:cNvSpPr/>
            <p:nvPr/>
          </p:nvSpPr>
          <p:spPr>
            <a:xfrm>
              <a:off x="3923928" y="4869160"/>
              <a:ext cx="2304256" cy="576064"/>
            </a:xfrm>
            <a:prstGeom prst="wedgeRectCallout">
              <a:avLst>
                <a:gd name="adj1" fmla="val -8865"/>
                <a:gd name="adj2" fmla="val -1151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1167 Km (60%)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771 Km (40%)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4077072"/>
              <a:ext cx="2355421" cy="576064"/>
            </a:xfrm>
            <a:prstGeom prst="wedgeRectCallout">
              <a:avLst>
                <a:gd name="adj1" fmla="val 64282"/>
                <a:gd name="adj2" fmla="val -53714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597 Km (41%)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847 Km (59%)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08528" y="2132856"/>
              <a:ext cx="2448272" cy="576064"/>
            </a:xfrm>
            <a:prstGeom prst="wedgeRectCallout">
              <a:avLst>
                <a:gd name="adj1" fmla="val 45639"/>
                <a:gd name="adj2" fmla="val 99585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712 Km (75%)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235 Km  (25%)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4" grpId="0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4793"/>
          <a:stretch/>
        </p:blipFill>
        <p:spPr>
          <a:xfrm>
            <a:off x="0" y="1133475"/>
            <a:ext cx="9144000" cy="572452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kern="0" dirty="0">
                <a:solidFill>
                  <a:schemeClr val="bg1"/>
                </a:solidFill>
                <a:latin typeface="Futura Md BT" panose="020B0802020204020204" pitchFamily="34" charset="0"/>
              </a:rPr>
              <a:t>PCRS &gt;&gt; Appel d’offres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4" y="985556"/>
            <a:ext cx="1534350" cy="1534350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1692273" y="1073235"/>
            <a:ext cx="6912173" cy="582575"/>
          </a:xfrm>
          <a:prstGeom prst="wedgeRoundRectCallout">
            <a:avLst>
              <a:gd name="adj1" fmla="val -55721"/>
              <a:gd name="adj2" fmla="val 263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/>
              <a:t>Une </a:t>
            </a: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tranche </a:t>
            </a:r>
            <a:r>
              <a:rPr lang="fr-FR" sz="2800" b="1" dirty="0"/>
              <a:t>estimée de </a:t>
            </a:r>
            <a:r>
              <a:rPr lang="fr-FR" sz="2800" b="1" dirty="0" smtClean="0"/>
              <a:t>1794 km urbain</a:t>
            </a:r>
            <a:endParaRPr lang="fr-FR" sz="2800" b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51520" y="1943842"/>
            <a:ext cx="8200034" cy="3573390"/>
            <a:chOff x="251520" y="1943842"/>
            <a:chExt cx="8200034" cy="3573390"/>
          </a:xfrm>
        </p:grpSpPr>
        <p:sp>
          <p:nvSpPr>
            <p:cNvPr id="16" name="Rectangle 15"/>
            <p:cNvSpPr/>
            <p:nvPr/>
          </p:nvSpPr>
          <p:spPr>
            <a:xfrm>
              <a:off x="251520" y="2780928"/>
              <a:ext cx="2304256" cy="576064"/>
            </a:xfrm>
            <a:prstGeom prst="wedgeRectCallout">
              <a:avLst>
                <a:gd name="adj1" fmla="val 73651"/>
                <a:gd name="adj2" fmla="val -73556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1037 Km (67%)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509 Km (33%) 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12160" y="1943842"/>
              <a:ext cx="2439394" cy="576064"/>
            </a:xfrm>
            <a:prstGeom prst="wedgeRectCallout">
              <a:avLst>
                <a:gd name="adj1" fmla="val -68694"/>
                <a:gd name="adj2" fmla="val -13461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974 Km (67%)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472 Km (33%)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51920" y="4941168"/>
              <a:ext cx="2385143" cy="576064"/>
            </a:xfrm>
            <a:prstGeom prst="wedgeRectCallout">
              <a:avLst>
                <a:gd name="adj1" fmla="val 68769"/>
                <a:gd name="adj2" fmla="val 11479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933 Km (64%)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511 Km (36%)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à coins arrondis 12"/>
          <p:cNvSpPr/>
          <p:nvPr/>
        </p:nvSpPr>
        <p:spPr>
          <a:xfrm>
            <a:off x="1594988" y="1125538"/>
            <a:ext cx="7106741" cy="567680"/>
          </a:xfrm>
          <a:prstGeom prst="wedgeRoundRectCallout">
            <a:avLst>
              <a:gd name="adj1" fmla="val -54752"/>
              <a:gd name="adj2" fmla="val 292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/>
              <a:t>Enveloppe financière estimée &gt;&gt; 987 000€</a:t>
            </a:r>
            <a:endParaRPr lang="fr-FR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797669" y="3707705"/>
            <a:ext cx="2439394" cy="576064"/>
          </a:xfrm>
          <a:prstGeom prst="wedgeRectCallout">
            <a:avLst>
              <a:gd name="adj1" fmla="val 47638"/>
              <a:gd name="adj2" fmla="val -14482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Rural : 613 Km (67%)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Urbain : 302 Km (33%)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68"/>
            <a:ext cx="9144000" cy="6295231"/>
          </a:xfrm>
          <a:prstGeom prst="rect">
            <a:avLst/>
          </a:prstGeom>
        </p:spPr>
      </p:pic>
      <p:sp>
        <p:nvSpPr>
          <p:cNvPr id="108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anose="020B0802020204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pPr algn="l"/>
            <a:r>
              <a:rPr lang="fr-FR" altLang="fr-FR" sz="32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Statuts Géo Vendée 2017</a:t>
            </a:r>
          </a:p>
          <a:p>
            <a:pPr algn="l"/>
            <a:r>
              <a:rPr lang="fr-FR" altLang="fr-FR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Collège des membres fondateurs, qualifiés</a:t>
            </a:r>
          </a:p>
          <a:p>
            <a:pPr algn="l"/>
            <a:r>
              <a:rPr lang="fr-FR" altLang="fr-FR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et partenaires associés</a:t>
            </a:r>
            <a:endParaRPr lang="fr-FR" altLang="fr-FR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/>
            </a:endParaRPr>
          </a:p>
        </p:txBody>
      </p:sp>
      <p:pic>
        <p:nvPicPr>
          <p:cNvPr id="109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b="4794"/>
          <a:stretch/>
        </p:blipFill>
        <p:spPr>
          <a:xfrm>
            <a:off x="0" y="1133475"/>
            <a:ext cx="9144000" cy="572452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kern="0" dirty="0">
                <a:solidFill>
                  <a:schemeClr val="bg1"/>
                </a:solidFill>
                <a:latin typeface="Futura Md BT" panose="020B0802020204020204" pitchFamily="34" charset="0"/>
              </a:rPr>
              <a:t>PCRS &gt;&gt; Appel d’offres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4" y="985556"/>
            <a:ext cx="1534350" cy="1534350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1692274" y="826287"/>
            <a:ext cx="6912174" cy="582575"/>
          </a:xfrm>
          <a:prstGeom prst="wedgeRoundRectCallout">
            <a:avLst>
              <a:gd name="adj1" fmla="val -55194"/>
              <a:gd name="adj2" fmla="val 292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/>
              <a:t>Une </a:t>
            </a:r>
            <a:r>
              <a:rPr lang="fr-FR" sz="2800" b="1" dirty="0" smtClean="0"/>
              <a:t>3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tranche </a:t>
            </a:r>
            <a:r>
              <a:rPr lang="fr-FR" sz="2800" b="1" dirty="0"/>
              <a:t>estimée de </a:t>
            </a:r>
            <a:r>
              <a:rPr lang="fr-FR" sz="2800" b="1" dirty="0" smtClean="0"/>
              <a:t>1339 km urbain</a:t>
            </a:r>
            <a:endParaRPr lang="fr-FR" sz="2800" b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395536" y="1556792"/>
            <a:ext cx="5976664" cy="3528392"/>
            <a:chOff x="423190" y="1556792"/>
            <a:chExt cx="5976664" cy="3528392"/>
          </a:xfrm>
        </p:grpSpPr>
        <p:sp>
          <p:nvSpPr>
            <p:cNvPr id="16" name="Rectangle 15"/>
            <p:cNvSpPr/>
            <p:nvPr/>
          </p:nvSpPr>
          <p:spPr>
            <a:xfrm>
              <a:off x="4023590" y="3501008"/>
              <a:ext cx="2376264" cy="576064"/>
            </a:xfrm>
            <a:prstGeom prst="wedgeRectCallout">
              <a:avLst>
                <a:gd name="adj1" fmla="val -35949"/>
                <a:gd name="adj2" fmla="val -87257"/>
              </a:avLst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1214 Km (74%)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417 Km (26%)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75518" y="1556792"/>
              <a:ext cx="2348610" cy="576064"/>
            </a:xfrm>
            <a:prstGeom prst="wedgeRectCallout">
              <a:avLst>
                <a:gd name="adj1" fmla="val 71532"/>
                <a:gd name="adj2" fmla="val 35903"/>
              </a:avLst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492 Km (61%)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314 Km (39%)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3190" y="4509120"/>
              <a:ext cx="2304256" cy="576064"/>
            </a:xfrm>
            <a:prstGeom prst="wedgeRectCallout">
              <a:avLst>
                <a:gd name="adj1" fmla="val 68769"/>
                <a:gd name="adj2" fmla="val 11479"/>
              </a:avLst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Rural : 346 Km (36%)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Urbain : 608 Km (64%)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à coins arrondis 11"/>
          <p:cNvSpPr/>
          <p:nvPr/>
        </p:nvSpPr>
        <p:spPr>
          <a:xfrm>
            <a:off x="1692275" y="826287"/>
            <a:ext cx="7106741" cy="567680"/>
          </a:xfrm>
          <a:prstGeom prst="wedgeRoundRectCallout">
            <a:avLst>
              <a:gd name="adj1" fmla="val -54752"/>
              <a:gd name="adj2" fmla="val 292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smtClean="0"/>
              <a:t>Enveloppe financière estimée &gt;&gt; 735 000 €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6685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fr-FR"/>
            </a:defPPr>
            <a:lvl1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/>
              <a:t>Un pilotage départemental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268482" y="3416416"/>
            <a:ext cx="8875517" cy="504000"/>
            <a:chOff x="268482" y="3660165"/>
            <a:chExt cx="8875517" cy="504000"/>
          </a:xfrm>
        </p:grpSpPr>
        <p:sp>
          <p:nvSpPr>
            <p:cNvPr id="23" name="ZoneTexte 22"/>
            <p:cNvSpPr txBox="1"/>
            <p:nvPr/>
          </p:nvSpPr>
          <p:spPr>
            <a:xfrm>
              <a:off x="1028606" y="3681332"/>
              <a:ext cx="8115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Mutualiser les coûts de pilotage de l’AO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268482" y="3660165"/>
              <a:ext cx="504000" cy="504000"/>
              <a:chOff x="7131428" y="4617963"/>
              <a:chExt cx="504000" cy="504000"/>
            </a:xfrm>
          </p:grpSpPr>
          <p:sp>
            <p:nvSpPr>
              <p:cNvPr id="42" name="Rectangle à coins arrondis 4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3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oupe 11"/>
          <p:cNvGrpSpPr/>
          <p:nvPr/>
        </p:nvGrpSpPr>
        <p:grpSpPr>
          <a:xfrm>
            <a:off x="268482" y="5855973"/>
            <a:ext cx="8820480" cy="830997"/>
            <a:chOff x="268482" y="5855973"/>
            <a:chExt cx="8820480" cy="830997"/>
          </a:xfrm>
        </p:grpSpPr>
        <p:sp>
          <p:nvSpPr>
            <p:cNvPr id="50" name="ZoneTexte 49"/>
            <p:cNvSpPr txBox="1"/>
            <p:nvPr/>
          </p:nvSpPr>
          <p:spPr>
            <a:xfrm>
              <a:off x="1028607" y="5855973"/>
              <a:ext cx="8060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Mutualiser une plateforme de diffusion et maintient à jour du PCRS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268482" y="6019471"/>
              <a:ext cx="504000" cy="504000"/>
              <a:chOff x="7131428" y="4617963"/>
              <a:chExt cx="504000" cy="504000"/>
            </a:xfrm>
          </p:grpSpPr>
          <p:sp>
            <p:nvSpPr>
              <p:cNvPr id="52" name="Rectangle à coins arrondis 5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3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8" y="1133475"/>
            <a:ext cx="1888701" cy="1315795"/>
          </a:xfrm>
          <a:prstGeom prst="rect">
            <a:avLst/>
          </a:prstGeom>
        </p:spPr>
      </p:pic>
      <p:sp>
        <p:nvSpPr>
          <p:cNvPr id="54" name="Rectangle à coins arrondis 53"/>
          <p:cNvSpPr/>
          <p:nvPr/>
        </p:nvSpPr>
        <p:spPr>
          <a:xfrm>
            <a:off x="2627784" y="1268760"/>
            <a:ext cx="5904656" cy="780837"/>
          </a:xfrm>
          <a:prstGeom prst="wedgeRoundRectCallout">
            <a:avLst>
              <a:gd name="adj1" fmla="val -55890"/>
              <a:gd name="adj2" fmla="val -51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Mutualiser pour économiser</a:t>
            </a:r>
            <a:endParaRPr lang="fr-FR" sz="4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68482" y="2603231"/>
            <a:ext cx="7886386" cy="504000"/>
            <a:chOff x="268482" y="2819231"/>
            <a:chExt cx="7886386" cy="504000"/>
          </a:xfrm>
        </p:grpSpPr>
        <p:sp>
          <p:nvSpPr>
            <p:cNvPr id="56" name="ZoneTexte 55"/>
            <p:cNvSpPr txBox="1"/>
            <p:nvPr/>
          </p:nvSpPr>
          <p:spPr>
            <a:xfrm>
              <a:off x="1028607" y="2840399"/>
              <a:ext cx="712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Mutualiser les expérimentations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7" name="Groupe 56"/>
            <p:cNvGrpSpPr/>
            <p:nvPr/>
          </p:nvGrpSpPr>
          <p:grpSpPr>
            <a:xfrm>
              <a:off x="268482" y="2819231"/>
              <a:ext cx="504000" cy="504000"/>
              <a:chOff x="7131428" y="4617963"/>
              <a:chExt cx="504000" cy="504000"/>
            </a:xfrm>
          </p:grpSpPr>
          <p:sp>
            <p:nvSpPr>
              <p:cNvPr id="58" name="Rectangle à coins arrondis 57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9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e 9"/>
          <p:cNvGrpSpPr/>
          <p:nvPr/>
        </p:nvGrpSpPr>
        <p:grpSpPr>
          <a:xfrm>
            <a:off x="268482" y="4229601"/>
            <a:ext cx="8477066" cy="504000"/>
            <a:chOff x="268482" y="4501100"/>
            <a:chExt cx="8477066" cy="504000"/>
          </a:xfrm>
        </p:grpSpPr>
        <p:sp>
          <p:nvSpPr>
            <p:cNvPr id="61" name="ZoneTexte 60"/>
            <p:cNvSpPr txBox="1"/>
            <p:nvPr/>
          </p:nvSpPr>
          <p:spPr>
            <a:xfrm>
              <a:off x="1028607" y="4522268"/>
              <a:ext cx="77169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Mutualiser les coûts de production du PCRS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268482" y="4501100"/>
              <a:ext cx="504000" cy="504000"/>
              <a:chOff x="7131428" y="4617963"/>
              <a:chExt cx="504000" cy="504000"/>
            </a:xfrm>
          </p:grpSpPr>
          <p:sp>
            <p:nvSpPr>
              <p:cNvPr id="66" name="Rectangle à coins arrondis 65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67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" name="Groupe 10"/>
          <p:cNvGrpSpPr/>
          <p:nvPr/>
        </p:nvGrpSpPr>
        <p:grpSpPr>
          <a:xfrm>
            <a:off x="268482" y="5042786"/>
            <a:ext cx="8477066" cy="504000"/>
            <a:chOff x="268482" y="5178536"/>
            <a:chExt cx="8477066" cy="504000"/>
          </a:xfrm>
        </p:grpSpPr>
        <p:sp>
          <p:nvSpPr>
            <p:cNvPr id="45" name="ZoneTexte 44"/>
            <p:cNvSpPr txBox="1"/>
            <p:nvPr/>
          </p:nvSpPr>
          <p:spPr>
            <a:xfrm>
              <a:off x="1028607" y="5199704"/>
              <a:ext cx="77169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Mutualiser les coûts des contrôles qualités</a:t>
              </a:r>
              <a:endPara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68" name="Groupe 67"/>
            <p:cNvGrpSpPr/>
            <p:nvPr/>
          </p:nvGrpSpPr>
          <p:grpSpPr>
            <a:xfrm>
              <a:off x="268482" y="5178536"/>
              <a:ext cx="504000" cy="504000"/>
              <a:chOff x="7131428" y="4617963"/>
              <a:chExt cx="504000" cy="504000"/>
            </a:xfrm>
          </p:grpSpPr>
          <p:sp>
            <p:nvSpPr>
              <p:cNvPr id="69" name="Rectangle à coins arrondis 68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0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10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fr-FR"/>
            </a:defPPr>
            <a:lvl1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/>
              <a:t>Temps d’échange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80" y="3428999"/>
            <a:ext cx="3398887" cy="3398887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683568" y="1340768"/>
            <a:ext cx="8176071" cy="1512168"/>
          </a:xfrm>
          <a:prstGeom prst="wedgeRoundRectCallout">
            <a:avLst>
              <a:gd name="adj1" fmla="val -33051"/>
              <a:gd name="adj2" fmla="val 1060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Merci pour votre attention</a:t>
            </a:r>
          </a:p>
          <a:p>
            <a:pPr algn="ctr"/>
            <a:r>
              <a:rPr lang="fr-FR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Avez-vous 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524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onnecteur droit 31"/>
          <p:cNvCxnSpPr/>
          <p:nvPr/>
        </p:nvCxnSpPr>
        <p:spPr bwMode="auto">
          <a:xfrm flipV="1">
            <a:off x="7083230" y="1748231"/>
            <a:ext cx="873090" cy="99819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 bwMode="auto">
          <a:xfrm>
            <a:off x="107950" y="1179502"/>
            <a:ext cx="8909050" cy="5633874"/>
          </a:xfrm>
          <a:prstGeom prst="ellipse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Ellipse 27"/>
          <p:cNvSpPr/>
          <p:nvPr/>
        </p:nvSpPr>
        <p:spPr bwMode="auto">
          <a:xfrm>
            <a:off x="1458913" y="1860551"/>
            <a:ext cx="6207125" cy="43480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Ellipse 33"/>
          <p:cNvSpPr/>
          <p:nvPr/>
        </p:nvSpPr>
        <p:spPr bwMode="auto">
          <a:xfrm>
            <a:off x="2680403" y="2566306"/>
            <a:ext cx="3764144" cy="2893205"/>
          </a:xfrm>
          <a:prstGeom prst="ellipse">
            <a:avLst/>
          </a:prstGeom>
          <a:solidFill>
            <a:schemeClr val="accent5">
              <a:lumMod val="75000"/>
              <a:alpha val="2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/>
              <a:t> </a:t>
            </a:r>
          </a:p>
        </p:txBody>
      </p:sp>
      <p:pic>
        <p:nvPicPr>
          <p:cNvPr id="14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89" y="3086822"/>
            <a:ext cx="569830" cy="606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7522" y="1301042"/>
            <a:ext cx="451960" cy="4903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239" y="1658320"/>
            <a:ext cx="603170" cy="4231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363389" y="4907009"/>
            <a:ext cx="11858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Bureaux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d’Etudes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429554" y="4146804"/>
            <a:ext cx="175254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Entreprises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Travaux</a:t>
            </a:r>
          </a:p>
        </p:txBody>
      </p:sp>
      <p:pic>
        <p:nvPicPr>
          <p:cNvPr id="33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048" y="4500560"/>
            <a:ext cx="617573" cy="27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20" y="1125538"/>
            <a:ext cx="917095" cy="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1894" y="4562234"/>
            <a:ext cx="873436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243" y="3808136"/>
            <a:ext cx="640364" cy="5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2835" y="2588653"/>
            <a:ext cx="789039" cy="43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5377" y="2097925"/>
            <a:ext cx="695478" cy="40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3729" y="1964491"/>
            <a:ext cx="912813" cy="31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1128" y="1503225"/>
            <a:ext cx="827087" cy="4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641" y="5626248"/>
            <a:ext cx="728494" cy="34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384" y="4305252"/>
            <a:ext cx="782100" cy="4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4526" y="5029437"/>
            <a:ext cx="516753" cy="54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9181" y="1427144"/>
            <a:ext cx="1034594" cy="3432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6" name="ZoneTexte 55"/>
          <p:cNvSpPr txBox="1">
            <a:spLocks noChangeArrowheads="1"/>
          </p:cNvSpPr>
          <p:nvPr/>
        </p:nvSpPr>
        <p:spPr bwMode="auto">
          <a:xfrm>
            <a:off x="3684402" y="6207280"/>
            <a:ext cx="1819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AUTRES PARTENAIRES</a:t>
            </a: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2323" y="2412139"/>
            <a:ext cx="694861" cy="6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13"/>
          <p:cNvSpPr>
            <a:spLocks noChangeArrowheads="1"/>
          </p:cNvSpPr>
          <p:nvPr/>
        </p:nvSpPr>
        <p:spPr bwMode="auto">
          <a:xfrm>
            <a:off x="7374014" y="3219050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FORMATION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Imag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9523" y="3010633"/>
            <a:ext cx="842058" cy="36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261" y="3752326"/>
            <a:ext cx="462291" cy="59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29" y="3352589"/>
            <a:ext cx="788265" cy="648474"/>
          </a:xfrm>
          <a:prstGeom prst="rect">
            <a:avLst/>
          </a:prstGeom>
        </p:spPr>
      </p:pic>
      <p:sp>
        <p:nvSpPr>
          <p:cNvPr id="69" name="Rectangle 13"/>
          <p:cNvSpPr>
            <a:spLocks noChangeArrowheads="1"/>
          </p:cNvSpPr>
          <p:nvPr/>
        </p:nvSpPr>
        <p:spPr bwMode="auto">
          <a:xfrm>
            <a:off x="6485813" y="5519643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SAGE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5554000" y="5998587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5946127" y="5939021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2975039" y="4657197"/>
            <a:ext cx="3174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MEMBRES</a:t>
            </a:r>
          </a:p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FONDATEURS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192" y="1957689"/>
            <a:ext cx="1214565" cy="49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775" y="3676062"/>
            <a:ext cx="1037400" cy="77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43775" y="2791076"/>
            <a:ext cx="1037400" cy="77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e 63"/>
          <p:cNvGrpSpPr>
            <a:grpSpLocks/>
          </p:cNvGrpSpPr>
          <p:nvPr/>
        </p:nvGrpSpPr>
        <p:grpSpPr bwMode="auto">
          <a:xfrm>
            <a:off x="2896623" y="3670807"/>
            <a:ext cx="1033053" cy="779189"/>
            <a:chOff x="6286500" y="1867722"/>
            <a:chExt cx="2214563" cy="1418403"/>
          </a:xfrm>
        </p:grpSpPr>
        <p:sp>
          <p:nvSpPr>
            <p:cNvPr id="67" name="Rectangle 66"/>
            <p:cNvSpPr/>
            <p:nvPr/>
          </p:nvSpPr>
          <p:spPr>
            <a:xfrm>
              <a:off x="6286500" y="1867722"/>
              <a:ext cx="2214563" cy="141840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68" name="Picture 1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57939" y="2078317"/>
              <a:ext cx="2138363" cy="994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30" y="6081889"/>
            <a:ext cx="721617" cy="3940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263" y="6207280"/>
            <a:ext cx="958284" cy="276771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66" y="2302058"/>
            <a:ext cx="704791" cy="412964"/>
          </a:xfrm>
          <a:prstGeom prst="rect">
            <a:avLst/>
          </a:prstGeom>
        </p:spPr>
      </p:pic>
      <p:pic>
        <p:nvPicPr>
          <p:cNvPr id="7" name="Image 6"/>
          <p:cNvPicPr preferRelativeResize="0">
            <a:picLocks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03" y="3676826"/>
            <a:ext cx="1033200" cy="77316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4131444" y="1231503"/>
            <a:ext cx="462676" cy="538938"/>
            <a:chOff x="1672754" y="1985412"/>
            <a:chExt cx="462676" cy="538938"/>
          </a:xfrm>
        </p:grpSpPr>
        <p:sp>
          <p:nvSpPr>
            <p:cNvPr id="8" name="Rectangle 7"/>
            <p:cNvSpPr/>
            <p:nvPr/>
          </p:nvSpPr>
          <p:spPr>
            <a:xfrm>
              <a:off x="1672754" y="1985412"/>
              <a:ext cx="462676" cy="53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58"/>
            <p:cNvPicPr>
              <a:picLocks noChangeAspect="1" noChangeArrowheads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92275" y="2007264"/>
              <a:ext cx="423633" cy="49523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Ellipse 30"/>
          <p:cNvSpPr/>
          <p:nvPr/>
        </p:nvSpPr>
        <p:spPr bwMode="auto">
          <a:xfrm>
            <a:off x="7083230" y="-1299058"/>
            <a:ext cx="3714750" cy="325674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6" y="5178489"/>
            <a:ext cx="956870" cy="2506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39" y="5132787"/>
            <a:ext cx="1014842" cy="244451"/>
          </a:xfrm>
          <a:prstGeom prst="rect">
            <a:avLst/>
          </a:prstGeom>
        </p:spPr>
      </p:pic>
      <p:sp>
        <p:nvSpPr>
          <p:cNvPr id="64" name="ZoneTexte 63"/>
          <p:cNvSpPr txBox="1">
            <a:spLocks noChangeArrowheads="1"/>
          </p:cNvSpPr>
          <p:nvPr/>
        </p:nvSpPr>
        <p:spPr bwMode="auto">
          <a:xfrm>
            <a:off x="3006684" y="5520710"/>
            <a:ext cx="3174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PARTENAIRES</a:t>
            </a:r>
          </a:p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 CONVENTION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73729" y="-459432"/>
            <a:ext cx="1092309" cy="158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5221279" y="2422522"/>
            <a:ext cx="2112603" cy="619666"/>
            <a:chOff x="5221279" y="2422522"/>
            <a:chExt cx="2112603" cy="619666"/>
          </a:xfrm>
        </p:grpSpPr>
        <p:sp>
          <p:nvSpPr>
            <p:cNvPr id="65" name="ZoneTexte 64"/>
            <p:cNvSpPr txBox="1">
              <a:spLocks noChangeArrowheads="1"/>
            </p:cNvSpPr>
            <p:nvPr/>
          </p:nvSpPr>
          <p:spPr bwMode="auto">
            <a:xfrm>
              <a:off x="5221279" y="2422522"/>
              <a:ext cx="18619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fr-F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</a:t>
              </a:r>
              <a:r>
                <a:rPr lang="fr-F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EPCI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804652" y="2734411"/>
              <a:ext cx="1529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(</a:t>
              </a:r>
              <a:r>
                <a:rPr lang="fr-FR" sz="1400" b="1" dirty="0" smtClean="0"/>
                <a:t>267 </a:t>
              </a:r>
              <a:r>
                <a:rPr lang="fr-FR" sz="1400" b="1" dirty="0" smtClean="0"/>
                <a:t>communes)</a:t>
              </a:r>
              <a:endParaRPr lang="fr-FR" sz="1400" b="1" dirty="0"/>
            </a:p>
          </p:txBody>
        </p:sp>
      </p:grp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/>
              <a:t>Partenaires Géo Vendée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022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34" grpId="0" animBg="1"/>
      <p:bldP spid="24" grpId="0"/>
      <p:bldP spid="25" grpId="0"/>
      <p:bldP spid="56" grpId="0"/>
      <p:bldP spid="59" grpId="0"/>
      <p:bldP spid="69" grpId="0"/>
      <p:bldP spid="70" grpId="0"/>
      <p:bldP spid="71" grpId="0"/>
      <p:bldP spid="35" grpId="0"/>
      <p:bldP spid="31" grpId="0" animBg="1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/>
              <a:t>Un réseau </a:t>
            </a:r>
            <a:r>
              <a:rPr lang="fr-FR" altLang="fr-FR" dirty="0" smtClean="0"/>
              <a:t>d’administrateurs</a:t>
            </a:r>
          </a:p>
          <a:p>
            <a:r>
              <a:rPr lang="fr-FR" altLang="fr-FR" dirty="0" smtClean="0"/>
              <a:t>et </a:t>
            </a:r>
            <a:r>
              <a:rPr lang="fr-FR" altLang="fr-FR" dirty="0"/>
              <a:t>référents SIG</a:t>
            </a:r>
            <a:endParaRPr lang="fr-FR" altLang="fr-FR" dirty="0"/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b="1563"/>
          <a:stretch/>
        </p:blipFill>
        <p:spPr>
          <a:xfrm>
            <a:off x="0" y="1125538"/>
            <a:ext cx="9144000" cy="57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3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8" b="15493"/>
          <a:stretch/>
        </p:blipFill>
        <p:spPr>
          <a:xfrm>
            <a:off x="7524328" y="4437866"/>
            <a:ext cx="1646724" cy="12369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10976" r="16448" b="17128"/>
          <a:stretch/>
        </p:blipFill>
        <p:spPr>
          <a:xfrm>
            <a:off x="0" y="4414808"/>
            <a:ext cx="1836000" cy="126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8570" r="18608" b="8570"/>
          <a:stretch/>
        </p:blipFill>
        <p:spPr>
          <a:xfrm>
            <a:off x="7318234" y="2379905"/>
            <a:ext cx="1852818" cy="123694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2" r="14840" b="17958"/>
          <a:stretch/>
        </p:blipFill>
        <p:spPr>
          <a:xfrm>
            <a:off x="0" y="2379905"/>
            <a:ext cx="1836000" cy="1260000"/>
          </a:xfrm>
          <a:prstGeom prst="rect">
            <a:avLst/>
          </a:prstGeom>
        </p:spPr>
      </p:pic>
      <p:pic>
        <p:nvPicPr>
          <p:cNvPr id="5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83568" y="48691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3923644034"/>
              </p:ext>
            </p:extLst>
          </p:nvPr>
        </p:nvGraphicFramePr>
        <p:xfrm>
          <a:off x="1560612" y="1916832"/>
          <a:ext cx="597666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14" b="22314"/>
          <a:stretch/>
        </p:blipFill>
        <p:spPr>
          <a:xfrm>
            <a:off x="3635896" y="3140968"/>
            <a:ext cx="1881167" cy="1476911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Md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Futura Lt BT" pitchFamily="34" charset="0"/>
              </a:defRPr>
            </a:lvl9pPr>
          </a:lstStyle>
          <a:p>
            <a:r>
              <a:rPr lang="fr-FR" altLang="fr-FR" dirty="0" smtClean="0"/>
              <a:t>L’équipe Géo Vendée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66659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>
                <a:sym typeface="Wingdings"/>
              </a:rPr>
              <a:t>Réforme des DT-DICT</a:t>
            </a: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-353907" y="1628800"/>
            <a:ext cx="9364904" cy="4248472"/>
            <a:chOff x="-353907" y="2492896"/>
            <a:chExt cx="9364904" cy="4248472"/>
          </a:xfrm>
        </p:grpSpPr>
        <p:sp>
          <p:nvSpPr>
            <p:cNvPr id="14" name="Rectangle 13"/>
            <p:cNvSpPr/>
            <p:nvPr/>
          </p:nvSpPr>
          <p:spPr>
            <a:xfrm>
              <a:off x="834926" y="2492896"/>
              <a:ext cx="8176071" cy="42484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fr-FR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C’est la réforme des </a:t>
              </a:r>
              <a:r>
                <a:rPr lang="fr-FR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fr-FR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éclarations de </a:t>
              </a:r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  <a:r>
                <a:rPr lang="fr-FR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ravaux et </a:t>
              </a:r>
              <a:r>
                <a:rPr lang="fr-FR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fr-FR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éclarations d’</a:t>
              </a:r>
              <a:r>
                <a:rPr lang="fr-FR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ntention de </a:t>
              </a:r>
              <a:r>
                <a:rPr lang="fr-FR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fr-FR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ommencement de </a:t>
              </a:r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  <a:r>
                <a:rPr lang="fr-FR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ravaux.</a:t>
              </a:r>
            </a:p>
            <a:p>
              <a:pPr algn="ctr"/>
              <a:r>
                <a:rPr lang="fr-FR" sz="3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L’autre nom de </a:t>
              </a:r>
              <a:r>
                <a:rPr lang="fr-FR" sz="3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cette </a:t>
              </a:r>
              <a:r>
                <a:rPr lang="fr-FR" sz="3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</a:t>
              </a:r>
              <a:r>
                <a:rPr lang="fr-FR" sz="3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éforme</a:t>
              </a:r>
              <a:endParaRPr lang="fr-FR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fr-FR" sz="3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36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c’est la réforme</a:t>
              </a:r>
            </a:p>
            <a:p>
              <a:pPr algn="ctr"/>
              <a:endPara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fr-FR" sz="28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ANTI-ENDOMMAGEMENT DES RÉSEAUX</a:t>
              </a:r>
              <a:endPara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1" algn="ctr">
                <a:lnSpc>
                  <a:spcPct val="150000"/>
                </a:lnSpc>
              </a:pPr>
              <a:r>
                <a:rPr lang="fr-FR" sz="2000" dirty="0"/>
                <a:t>L’arrêté d’application du décret «DT-DICT» a été publié au Journal Officiel du 22 février 2012. Il est entré en vigueur le 1</a:t>
              </a:r>
              <a:r>
                <a:rPr lang="fr-FR" sz="2000" baseline="30000" dirty="0"/>
                <a:t>er</a:t>
              </a:r>
              <a:r>
                <a:rPr lang="fr-FR" sz="2000" dirty="0"/>
                <a:t> juillet 2012.</a:t>
              </a:r>
              <a:endParaRPr lang="fr-F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907" y="3445389"/>
              <a:ext cx="2343486" cy="234348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00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Réforme des DT-DICT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4" y="985556"/>
            <a:ext cx="1534350" cy="153435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" y="2420888"/>
            <a:ext cx="8074213" cy="36004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1"/>
          <a:stretch/>
        </p:blipFill>
        <p:spPr>
          <a:xfrm>
            <a:off x="4716016" y="2276872"/>
            <a:ext cx="4320480" cy="4366142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1494706" y="1168586"/>
            <a:ext cx="4229421" cy="842644"/>
          </a:xfrm>
          <a:prstGeom prst="wedgeRoundRectCallout">
            <a:avLst>
              <a:gd name="adj1" fmla="val -57432"/>
              <a:gd name="adj2" fmla="val 292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Pourquoi cette réforme ?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1475656" y="1179638"/>
            <a:ext cx="4877494" cy="831592"/>
          </a:xfrm>
          <a:prstGeom prst="wedgeRoundRectCallout">
            <a:avLst>
              <a:gd name="adj1" fmla="val -57432"/>
              <a:gd name="adj2" fmla="val 292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Pour améliorer la </a:t>
            </a:r>
            <a:r>
              <a:rPr lang="fr-FR" sz="2800" b="1" dirty="0" smtClean="0"/>
              <a:t>sécurité </a:t>
            </a:r>
            <a:r>
              <a:rPr lang="fr-FR" sz="2800" b="1" dirty="0"/>
              <a:t>des biens et des personnes</a:t>
            </a:r>
          </a:p>
        </p:txBody>
      </p:sp>
    </p:spTree>
    <p:extLst>
      <p:ext uri="{BB962C8B-B14F-4D97-AF65-F5344CB8AC3E}">
        <p14:creationId xmlns:p14="http://schemas.microsoft.com/office/powerpoint/2010/main" val="39076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-271459" y="2608176"/>
            <a:ext cx="9180350" cy="4175966"/>
            <a:chOff x="-271459" y="2608176"/>
            <a:chExt cx="9180350" cy="417596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459" y="3323891"/>
              <a:ext cx="3460251" cy="3460251"/>
            </a:xfrm>
            <a:prstGeom prst="rect">
              <a:avLst/>
            </a:prstGeom>
          </p:spPr>
        </p:pic>
        <p:sp>
          <p:nvSpPr>
            <p:cNvPr id="34" name="Rectangle à coins arrondis 33"/>
            <p:cNvSpPr/>
            <p:nvPr/>
          </p:nvSpPr>
          <p:spPr>
            <a:xfrm>
              <a:off x="2899401" y="2608176"/>
              <a:ext cx="6009490" cy="1431429"/>
            </a:xfrm>
            <a:prstGeom prst="wedgeRoundRectCallout">
              <a:avLst>
                <a:gd name="adj1" fmla="val -66299"/>
                <a:gd name="adj2" fmla="val 49525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collectivités sont directement concernées par cette réforme en tant que :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3600" b="1" spc="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altLang="fr-FR" dirty="0">
                <a:sym typeface="Wingdings"/>
              </a:rPr>
              <a:t>Réforme des DT-DICT</a:t>
            </a: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-73950" y="764704"/>
            <a:ext cx="8606390" cy="2880320"/>
            <a:chOff x="-73950" y="980728"/>
            <a:chExt cx="8606390" cy="2880320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3275853" y="1412775"/>
              <a:ext cx="5256587" cy="1123441"/>
            </a:xfrm>
            <a:prstGeom prst="wedgeRoundRectCallout">
              <a:avLst>
                <a:gd name="adj1" fmla="val -67878"/>
                <a:gd name="adj2" fmla="val 8066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Qui est concerné par cette réforme ?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3950" y="980728"/>
              <a:ext cx="2880320" cy="2880320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2367643" y="4304524"/>
            <a:ext cx="8260680" cy="523220"/>
            <a:chOff x="2367643" y="4304524"/>
            <a:chExt cx="8260680" cy="523220"/>
          </a:xfrm>
        </p:grpSpPr>
        <p:sp>
          <p:nvSpPr>
            <p:cNvPr id="19" name="ZoneTexte 18"/>
            <p:cNvSpPr txBox="1"/>
            <p:nvPr/>
          </p:nvSpPr>
          <p:spPr>
            <a:xfrm>
              <a:off x="3176402" y="4304524"/>
              <a:ext cx="74519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xploitant de réseau</a:t>
              </a:r>
              <a:endPara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2367643" y="4314134"/>
              <a:ext cx="504000" cy="504000"/>
              <a:chOff x="7131428" y="4617963"/>
              <a:chExt cx="504000" cy="504000"/>
            </a:xfrm>
          </p:grpSpPr>
          <p:sp>
            <p:nvSpPr>
              <p:cNvPr id="21" name="Rectangle à coins arrondis 20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e 9"/>
          <p:cNvGrpSpPr/>
          <p:nvPr/>
        </p:nvGrpSpPr>
        <p:grpSpPr>
          <a:xfrm>
            <a:off x="2367643" y="5181202"/>
            <a:ext cx="5376810" cy="523220"/>
            <a:chOff x="2367643" y="5181202"/>
            <a:chExt cx="5376810" cy="523220"/>
          </a:xfrm>
        </p:grpSpPr>
        <p:sp>
          <p:nvSpPr>
            <p:cNvPr id="24" name="ZoneTexte 23"/>
            <p:cNvSpPr txBox="1"/>
            <p:nvPr/>
          </p:nvSpPr>
          <p:spPr>
            <a:xfrm>
              <a:off x="3164012" y="5181202"/>
              <a:ext cx="4580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maître d’ouvrage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2367643" y="5190812"/>
              <a:ext cx="504000" cy="504000"/>
              <a:chOff x="7131428" y="4617963"/>
              <a:chExt cx="504000" cy="504000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Groupe 13"/>
          <p:cNvGrpSpPr/>
          <p:nvPr/>
        </p:nvGrpSpPr>
        <p:grpSpPr>
          <a:xfrm>
            <a:off x="2367643" y="6057880"/>
            <a:ext cx="8235900" cy="523220"/>
            <a:chOff x="2367643" y="6057880"/>
            <a:chExt cx="8235900" cy="523220"/>
          </a:xfrm>
        </p:grpSpPr>
        <p:sp>
          <p:nvSpPr>
            <p:cNvPr id="29" name="ZoneTexte 28"/>
            <p:cNvSpPr txBox="1"/>
            <p:nvPr/>
          </p:nvSpPr>
          <p:spPr>
            <a:xfrm>
              <a:off x="3151622" y="6057880"/>
              <a:ext cx="74519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xécutant de travaux</a:t>
              </a:r>
              <a:endPara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2367643" y="6067490"/>
              <a:ext cx="504000" cy="504000"/>
              <a:chOff x="7131428" y="4617963"/>
              <a:chExt cx="504000" cy="504000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1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54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2.8|1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|1.8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1.9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6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9|1|3.1|3.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1172</Words>
  <Application>Microsoft Office PowerPoint</Application>
  <PresentationFormat>Affichage à l'écran (4:3)</PresentationFormat>
  <Paragraphs>270</Paragraphs>
  <Slides>32</Slides>
  <Notes>31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SEIGNEURET- Géovendée</dc:creator>
  <cp:lastModifiedBy>Cédric SEIGNEURET- Géovendée</cp:lastModifiedBy>
  <cp:revision>87</cp:revision>
  <dcterms:created xsi:type="dcterms:W3CDTF">2016-11-28T13:34:27Z</dcterms:created>
  <dcterms:modified xsi:type="dcterms:W3CDTF">2017-06-09T06:48:43Z</dcterms:modified>
</cp:coreProperties>
</file>